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6"/>
  </p:notesMasterIdLst>
  <p:sldIdLst>
    <p:sldId id="270" r:id="rId5"/>
    <p:sldId id="2147472750" r:id="rId6"/>
    <p:sldId id="2147472751" r:id="rId7"/>
    <p:sldId id="2147472746" r:id="rId8"/>
    <p:sldId id="2147472741" r:id="rId9"/>
    <p:sldId id="2147472739" r:id="rId10"/>
    <p:sldId id="2147472731" r:id="rId11"/>
    <p:sldId id="2147377077" r:id="rId12"/>
    <p:sldId id="2147472743" r:id="rId13"/>
    <p:sldId id="2147472726" r:id="rId14"/>
    <p:sldId id="269" r:id="rId15"/>
  </p:sldIdLst>
  <p:sldSz cx="12192000" cy="6858000"/>
  <p:notesSz cx="6858000" cy="9144000"/>
  <p:embeddedFontLst>
    <p:embeddedFont>
      <p:font typeface="Public Sans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Segoe UI Semibold" panose="020B0702040204020203" pitchFamily="34" charset="0"/>
      <p:regular r:id="rId25"/>
      <p:bold r:id="rId26"/>
      <p:italic r:id="rId27"/>
      <p:boldItalic r:id="rId28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3EE"/>
    <a:srgbClr val="EDF06F"/>
    <a:srgbClr val="CAC7C4"/>
    <a:srgbClr val="2E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2FD87DC-B62C-4C2E-ACEB-DF9F531F0FD8}">
  <a:tblStyle styleId="{92FD87DC-B62C-4C2E-ACEB-DF9F531F0FD8}" styleName="Ehälsomyndigheten tabell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rgbClr val="F5F3EF"/>
          </a:solidFill>
        </a:fill>
      </a:tcStyle>
    </a:band1H>
    <a:band2H>
      <a:tcStyle>
        <a:tcBdr/>
        <a:fill>
          <a:solidFill>
            <a:srgbClr val="FFFFFF"/>
          </a:solidFill>
        </a:fill>
      </a:tcStyle>
    </a:band2H>
    <a:band1V>
      <a:tcStyle>
        <a:tcBdr/>
        <a:fill>
          <a:solidFill>
            <a:srgbClr val="F5F3EF"/>
          </a:solidFill>
        </a:fill>
      </a:tcStyle>
    </a:band1V>
    <a:band2V>
      <a:tcStyle>
        <a:tcBdr/>
        <a:fill>
          <a:solidFill>
            <a:srgbClr val="FFFFFF"/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aj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aj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Mörkt forma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26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412EE71E-84A5-C546-B795-2E41CC61CABB}" type="datetimeFigureOut">
              <a:rPr lang="sv-SE" smtClean="0"/>
              <a:pPr/>
              <a:t>2026-03-26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2194AD0D-3183-EA40-A9A1-BB387A69B5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98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/>
              <a:t>Lena</a:t>
            </a:r>
            <a:br>
              <a:rPr lang="sv-SE" sz="1200" dirty="0"/>
            </a:br>
            <a:endParaRPr lang="sv-SE" sz="12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1839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Ulla-Carin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7180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0744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Ulla-Carin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2157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 Öppet möte flyttad till 16. April , Inbjudan gått ut igår, 34 anmälningar inom 1 timme. Skickar ut den till er med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71128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U-C visar grupper där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2357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4AD0D-3183-EA40-A9A1-BB387A69B505}" type="slidenum">
              <a:rPr lang="sv-SE" smtClean="0"/>
              <a:pPr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5322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A58D5B97-4DBB-7CA4-373E-FD901BAC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738" y="6165851"/>
            <a:ext cx="8126861" cy="296862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52366D-446B-C749-BB96-71CBF3AB55E3}" type="datetime1">
              <a:rPr lang="sv-SE" sz="1200" smtClean="0"/>
              <a:t>2026-03-26</a:t>
            </a:fld>
            <a:endParaRPr lang="sv-SE" sz="1200" dirty="0"/>
          </a:p>
        </p:txBody>
      </p:sp>
      <p:sp>
        <p:nvSpPr>
          <p:cNvPr id="29" name="Platshållare för text 28">
            <a:extLst>
              <a:ext uri="{FF2B5EF4-FFF2-40B4-BE49-F238E27FC236}">
                <a16:creationId xmlns:a16="http://schemas.microsoft.com/office/drawing/2014/main" id="{17FBBA03-59BD-E0FE-FE29-384D1FCF52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739" y="5768421"/>
            <a:ext cx="8126861" cy="360420"/>
          </a:xfrm>
        </p:spPr>
        <p:txBody>
          <a:bodyPr>
            <a:spAutoFit/>
          </a:bodyPr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023002E-576A-E543-026A-2C495337F8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6739" y="5395488"/>
            <a:ext cx="8126861" cy="323165"/>
          </a:xfrm>
        </p:spPr>
        <p:txBody>
          <a:bodyPr anchor="b">
            <a:spAutoFit/>
          </a:bodyPr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Namn </a:t>
            </a:r>
            <a:r>
              <a:rPr lang="sv-SE" dirty="0" err="1"/>
              <a:t>Namnsson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E2D3FE5-2B6E-4612-8A63-6AD0E5DB8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8" y="2554965"/>
            <a:ext cx="8163932" cy="1748070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176C684F-6FAA-14C9-BA52-76CCE509A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18A57FDD-CF67-107D-AD6A-7F1299D1E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62"/>
          <a:stretch>
            <a:fillRect/>
          </a:stretch>
        </p:blipFill>
        <p:spPr>
          <a:xfrm>
            <a:off x="8483600" y="0"/>
            <a:ext cx="370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92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F12B3E65-23A3-3A3C-053D-47015330665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4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26067E6D-2CAC-903B-BD59-758F4D80F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9EC87FD7-7584-60CE-7904-CAD05201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11436638" cy="856367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E8FCAEA7-6915-16BA-CBC6-F51897E4C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1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mn + bild 4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>
            <a:extLst>
              <a:ext uri="{FF2B5EF4-FFF2-40B4-BE49-F238E27FC236}">
                <a16:creationId xmlns:a16="http://schemas.microsoft.com/office/drawing/2014/main" id="{CFF307A5-1A97-CA62-51CA-8B94648A6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7" name="Platshållare för text 40">
            <a:extLst>
              <a:ext uri="{FF2B5EF4-FFF2-40B4-BE49-F238E27FC236}">
                <a16:creationId xmlns:a16="http://schemas.microsoft.com/office/drawing/2014/main" id="{134AF99F-2CF8-367C-ED62-DDA5626E17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81662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779E707-A5E2-32D1-3432-CCC708DC25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081662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3" name="Platshållare för bild 4">
            <a:extLst>
              <a:ext uri="{FF2B5EF4-FFF2-40B4-BE49-F238E27FC236}">
                <a16:creationId xmlns:a16="http://schemas.microsoft.com/office/drawing/2014/main" id="{79BC5922-E026-95D6-B670-35D0BA521E3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19991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569DE17A-6BC7-D6D6-DC18-6897295A34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52481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4" name="Platshållare för text 40">
            <a:extLst>
              <a:ext uri="{FF2B5EF4-FFF2-40B4-BE49-F238E27FC236}">
                <a16:creationId xmlns:a16="http://schemas.microsoft.com/office/drawing/2014/main" id="{0290BFB7-2757-C186-DC00-0599DB84F9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52481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2" name="Platshållare för bild 4">
            <a:extLst>
              <a:ext uri="{FF2B5EF4-FFF2-40B4-BE49-F238E27FC236}">
                <a16:creationId xmlns:a16="http://schemas.microsoft.com/office/drawing/2014/main" id="{1FF6D9D4-3B4F-B917-6DB2-042A449074D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28623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3" name="Platshållare för text 40">
            <a:extLst>
              <a:ext uri="{FF2B5EF4-FFF2-40B4-BE49-F238E27FC236}">
                <a16:creationId xmlns:a16="http://schemas.microsoft.com/office/drawing/2014/main" id="{494D1AF0-66E2-B815-029B-C700150AEB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8799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2" name="Platshållare för text 40">
            <a:extLst>
              <a:ext uri="{FF2B5EF4-FFF2-40B4-BE49-F238E27FC236}">
                <a16:creationId xmlns:a16="http://schemas.microsoft.com/office/drawing/2014/main" id="{223D620D-3A6A-C9FF-29C8-3BD4D37F33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38799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887E929E-1235-F6D1-6FED-58F07258BEE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37255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8" name="Platshållare för text 40">
            <a:extLst>
              <a:ext uri="{FF2B5EF4-FFF2-40B4-BE49-F238E27FC236}">
                <a16:creationId xmlns:a16="http://schemas.microsoft.com/office/drawing/2014/main" id="{F206BDF8-0932-C34B-3E45-73A3992E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6114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41" name="Platshållare för text 40">
            <a:extLst>
              <a:ext uri="{FF2B5EF4-FFF2-40B4-BE49-F238E27FC236}">
                <a16:creationId xmlns:a16="http://schemas.microsoft.com/office/drawing/2014/main" id="{43857002-B30F-004F-D0D9-20A47C8D33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6114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ADA1EF5B-CA56-A2DC-00C8-24CD0BAB33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887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7" name="Platshållare för text 8">
            <a:extLst>
              <a:ext uri="{FF2B5EF4-FFF2-40B4-BE49-F238E27FC236}">
                <a16:creationId xmlns:a16="http://schemas.microsoft.com/office/drawing/2014/main" id="{DB9FCF46-FDFB-D1D7-1398-91ABB05FAB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AF17E7C0-9ACF-35B4-D04D-38A9A73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769998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3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med rundade hörn 16">
            <a:extLst>
              <a:ext uri="{FF2B5EF4-FFF2-40B4-BE49-F238E27FC236}">
                <a16:creationId xmlns:a16="http://schemas.microsoft.com/office/drawing/2014/main" id="{4B42C060-305E-9F78-243A-001FB40F2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343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66341A13-2CFD-961E-9EFF-957BA5312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4" name="Rektangel med rundade hörn 23">
            <a:extLst>
              <a:ext uri="{FF2B5EF4-FFF2-40B4-BE49-F238E27FC236}">
                <a16:creationId xmlns:a16="http://schemas.microsoft.com/office/drawing/2014/main" id="{7D954E3C-F3DA-BF38-05E2-B2299A297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8241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 med rundade hörn 27">
            <a:extLst>
              <a:ext uri="{FF2B5EF4-FFF2-40B4-BE49-F238E27FC236}">
                <a16:creationId xmlns:a16="http://schemas.microsoft.com/office/drawing/2014/main" id="{CB5F6F5C-7C51-DB82-C5CD-15B8D232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84292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46D95A3-041F-BACD-CFC1-F5A8C794E8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90862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01C38230-94AE-1A03-95B6-99DBEB03D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90862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7" name="Platshållare för bild 4">
            <a:extLst>
              <a:ext uri="{FF2B5EF4-FFF2-40B4-BE49-F238E27FC236}">
                <a16:creationId xmlns:a16="http://schemas.microsoft.com/office/drawing/2014/main" id="{7813B2D8-A08B-725F-0DD0-CA877FD241A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269244" y="1730449"/>
            <a:ext cx="3321800" cy="2832100"/>
          </a:xfrm>
          <a:prstGeom prst="roundRect">
            <a:avLst>
              <a:gd name="adj" fmla="val 2316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0" name="Platshållare för text 40">
            <a:extLst>
              <a:ext uri="{FF2B5EF4-FFF2-40B4-BE49-F238E27FC236}">
                <a16:creationId xmlns:a16="http://schemas.microsoft.com/office/drawing/2014/main" id="{8E7E737B-EA89-3D15-7BB7-2F7F48B8E09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56913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9" name="Platshållare för text 40">
            <a:extLst>
              <a:ext uri="{FF2B5EF4-FFF2-40B4-BE49-F238E27FC236}">
                <a16:creationId xmlns:a16="http://schemas.microsoft.com/office/drawing/2014/main" id="{B4D8E5E0-748B-E80E-4B1C-44960D0BB9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56913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A8034743-1469-DA5D-C535-D6A3DA5DCE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35295" y="1730449"/>
            <a:ext cx="3321800" cy="2832100"/>
          </a:xfrm>
          <a:prstGeom prst="roundRect">
            <a:avLst>
              <a:gd name="adj" fmla="val 2540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1" name="Platshållare för text 40">
            <a:extLst>
              <a:ext uri="{FF2B5EF4-FFF2-40B4-BE49-F238E27FC236}">
                <a16:creationId xmlns:a16="http://schemas.microsoft.com/office/drawing/2014/main" id="{CFB2123D-BFEC-EB82-15F9-CEFD4A32B0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2964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0" name="Platshållare för text 40">
            <a:extLst>
              <a:ext uri="{FF2B5EF4-FFF2-40B4-BE49-F238E27FC236}">
                <a16:creationId xmlns:a16="http://schemas.microsoft.com/office/drawing/2014/main" id="{F5397780-75CA-74C2-D370-E2D1469C90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964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2" name="Platshållare för bild 4">
            <a:extLst>
              <a:ext uri="{FF2B5EF4-FFF2-40B4-BE49-F238E27FC236}">
                <a16:creationId xmlns:a16="http://schemas.microsoft.com/office/drawing/2014/main" id="{0BE56747-6A7D-9995-7DB0-F51E20F1C9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01346" y="1730449"/>
            <a:ext cx="3321800" cy="2832100"/>
          </a:xfrm>
          <a:prstGeom prst="roundRect">
            <a:avLst>
              <a:gd name="adj" fmla="val 220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text 8">
            <a:extLst>
              <a:ext uri="{FF2B5EF4-FFF2-40B4-BE49-F238E27FC236}">
                <a16:creationId xmlns:a16="http://schemas.microsoft.com/office/drawing/2014/main" id="{A50AAF1C-8CED-8203-72FE-336296B823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676FF661-5286-8921-A383-3F101683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39852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EC9AECC9-2BE1-4BD5-EBA6-B738E7A15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8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47A4A40B-A23C-1BB3-54F1-D5B50BD17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sp>
        <p:nvSpPr>
          <p:cNvPr id="4" name="Platshållare för text 7">
            <a:extLst>
              <a:ext uri="{FF2B5EF4-FFF2-40B4-BE49-F238E27FC236}">
                <a16:creationId xmlns:a16="http://schemas.microsoft.com/office/drawing/2014/main" id="{15B59CED-3446-81DE-40BA-0DEF91041F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3683659"/>
            <a:ext cx="10328616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Här kan man skriva namn, avsändare, kontaktuppgifter eller läs mer på ehalsomyndigheten.se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52F610C-8305-472E-6642-B3D38FA72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4381" y="2247782"/>
            <a:ext cx="10328615" cy="1323439"/>
          </a:xfrm>
        </p:spPr>
        <p:txBody>
          <a:bodyPr anchor="b">
            <a:sp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 dirty="0"/>
              <a:t>Här kan man skriva ”Tack för att ni lyssnat” eller liknande</a:t>
            </a:r>
          </a:p>
        </p:txBody>
      </p:sp>
    </p:spTree>
    <p:extLst>
      <p:ext uri="{BB962C8B-B14F-4D97-AF65-F5344CB8AC3E}">
        <p14:creationId xmlns:p14="http://schemas.microsoft.com/office/powerpoint/2010/main" val="525908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 med logoty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E-hälsomyndighetens logotyp.">
            <a:extLst>
              <a:ext uri="{FF2B5EF4-FFF2-40B4-BE49-F238E27FC236}">
                <a16:creationId xmlns:a16="http://schemas.microsoft.com/office/drawing/2014/main" id="{CB625EDA-3CC9-5A37-C53D-51EDA3A792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4636" y="2263958"/>
            <a:ext cx="1962727" cy="23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3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s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4474932-6BA4-8EAE-FC36-B8594338C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2440" y="1597844"/>
            <a:ext cx="8009876" cy="2624180"/>
          </a:xfrm>
        </p:spPr>
        <p:txBody>
          <a:bodyPr>
            <a:spAutoFit/>
          </a:bodyPr>
          <a:lstStyle>
            <a:lvl1pPr marL="635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  <a:latin typeface="+mn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ADB75857-FB23-673D-F9FA-225FF5428E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8541" y="462437"/>
            <a:ext cx="11269901" cy="698846"/>
          </a:xfrm>
        </p:spPr>
        <p:txBody>
          <a:bodyPr>
            <a:spAutoFit/>
          </a:bodyPr>
          <a:lstStyle>
            <a:lvl1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rubrik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51FD41DB-898D-1549-8C47-35137E1E7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4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bg>
      <p:bgPr>
        <a:solidFill>
          <a:srgbClr val="2E6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761CA84E-FE53-C69E-707B-6E038DF55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D9B0459A-4C1E-C272-CE4C-C2C363553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783EF06E-2355-E64C-011A-2530B6C334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0898B70D-78DB-ADBF-5D08-7AFD856C3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207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bakgrundsbild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B811E767-5D08-7FC2-FBA4-1D2548CC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instruktion 2">
            <a:extLst>
              <a:ext uri="{FF2B5EF4-FFF2-40B4-BE49-F238E27FC236}">
                <a16:creationId xmlns:a16="http://schemas.microsoft.com/office/drawing/2014/main" id="{D6CCAEEF-CD80-D0E8-835E-74A9CFB6E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407187"/>
            <a:ext cx="5971142" cy="1178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SE">
                <a:solidFill>
                  <a:sysClr val="windowText" lastClr="000000"/>
                </a:solidFill>
              </a:rPr>
              <a:t>Byt bildbakgrund genom att högerklicka på </a:t>
            </a:r>
            <a:r>
              <a:rPr lang="sv-SE">
                <a:solidFill>
                  <a:sysClr val="windowText" lastClr="000000"/>
                </a:solidFill>
              </a:rPr>
              <a:t>sidan</a:t>
            </a:r>
            <a:r>
              <a:rPr lang="en-SE">
                <a:solidFill>
                  <a:sysClr val="windowText" lastClr="000000"/>
                </a:solidFill>
              </a:rPr>
              <a:t> och välj ”Formatera bakgrund”. Välj ”Bild eller </a:t>
            </a:r>
            <a:r>
              <a:rPr lang="sv-SE">
                <a:solidFill>
                  <a:sysClr val="windowText" lastClr="000000"/>
                </a:solidFill>
              </a:rPr>
              <a:t>strukturfyllning</a:t>
            </a:r>
            <a:r>
              <a:rPr lang="en-SE">
                <a:solidFill>
                  <a:sysClr val="windowText" lastClr="000000"/>
                </a:solidFill>
              </a:rPr>
              <a:t>” under fliken </a:t>
            </a:r>
            <a:r>
              <a:rPr lang="sv-SE">
                <a:solidFill>
                  <a:sysClr val="windowText" lastClr="000000"/>
                </a:solidFill>
              </a:rPr>
              <a:t>”</a:t>
            </a:r>
            <a:r>
              <a:rPr lang="en-SE">
                <a:solidFill>
                  <a:sysClr val="windowText" lastClr="000000"/>
                </a:solidFill>
              </a:rPr>
              <a:t>F</a:t>
            </a:r>
            <a:r>
              <a:rPr lang="sv-SE" err="1">
                <a:solidFill>
                  <a:sysClr val="windowText" lastClr="000000"/>
                </a:solidFill>
              </a:rPr>
              <a:t>yllning</a:t>
            </a:r>
            <a:r>
              <a:rPr lang="en-SE">
                <a:solidFill>
                  <a:sysClr val="windowText" lastClr="000000"/>
                </a:solidFill>
              </a:rPr>
              <a:t>”. Klicka på ”</a:t>
            </a:r>
            <a:r>
              <a:rPr lang="sv-SE">
                <a:solidFill>
                  <a:sysClr val="windowText" lastClr="000000"/>
                </a:solidFill>
              </a:rPr>
              <a:t>Infoga</a:t>
            </a:r>
            <a:r>
              <a:rPr lang="en-SE">
                <a:solidFill>
                  <a:sysClr val="windowText" lastClr="000000"/>
                </a:solidFill>
              </a:rPr>
              <a:t>” för att välja bild.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A8DAFB0-F485-C0CE-536C-80B371EBA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115042" y="-1828800"/>
            <a:ext cx="3937000" cy="38574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B4B6F851-BF56-65F5-833E-C4C2EEBF5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11" name="Platshållare för text 7">
            <a:extLst>
              <a:ext uri="{FF2B5EF4-FFF2-40B4-BE49-F238E27FC236}">
                <a16:creationId xmlns:a16="http://schemas.microsoft.com/office/drawing/2014/main" id="{DD3F34C8-F430-8F54-58DB-F8B290A38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10" name="Rubrik 1">
            <a:extLst>
              <a:ext uri="{FF2B5EF4-FFF2-40B4-BE49-F238E27FC236}">
                <a16:creationId xmlns:a16="http://schemas.microsoft.com/office/drawing/2014/main" id="{688E8C86-6DFC-EC09-188B-7C3C3EB75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8047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37045A3F-18F0-13DF-EAEB-6ED2F9E99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8636" y="329185"/>
            <a:ext cx="3964083" cy="6144768"/>
          </a:xfrm>
          <a:prstGeom prst="roundRect">
            <a:avLst>
              <a:gd name="adj" fmla="val 2069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32762D-77C1-38F0-DFC6-D24296201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6937518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198EEF4-34F6-6946-2985-75209ADB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6937518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98F0A9B7-67F5-87BA-CD43-D6D00BB63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2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9D008C94-5F54-AE20-DB30-8E09B851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8C70AF6B-F2A0-6F29-A4AB-18F8964BB4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87946" y="329185"/>
            <a:ext cx="4941870" cy="6223314"/>
          </a:xfrm>
          <a:prstGeom prst="roundRect">
            <a:avLst>
              <a:gd name="adj" fmla="val 1669"/>
            </a:avLst>
          </a:prstGeom>
          <a:effectLst/>
        </p:spPr>
        <p:txBody>
          <a:bodyPr/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4135153-0D0A-7D1E-E5AE-458636B4B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5992121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E91F47F3-6B4B-5375-7BDA-7342BDA46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5992121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96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2">
            <a:extLst>
              <a:ext uri="{FF2B5EF4-FFF2-40B4-BE49-F238E27FC236}">
                <a16:creationId xmlns:a16="http://schemas.microsoft.com/office/drawing/2014/main" id="{5672F7B3-835D-0F94-09F3-C24856A130B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40615" y="1813302"/>
            <a:ext cx="11489201" cy="4138048"/>
          </a:xfrm>
          <a:prstGeom prst="roundRect">
            <a:avLst>
              <a:gd name="adj" fmla="val 1411"/>
            </a:avLst>
          </a:prstGeom>
          <a:effectLst/>
        </p:spPr>
        <p:txBody>
          <a:bodyPr>
            <a:noAutofit/>
          </a:bodyPr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EEE763BC-ABD1-75E2-F6F5-FA487ADA7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614" y="1813302"/>
            <a:ext cx="11489202" cy="4138236"/>
          </a:xfrm>
          <a:prstGeom prst="roundRect">
            <a:avLst>
              <a:gd name="adj" fmla="val 1353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61988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6952FCC-A8DE-0763-F4CB-048AA0B1F3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1654427"/>
          </a:xfrm>
        </p:spPr>
        <p:txBody>
          <a:bodyPr>
            <a:spAutoFit/>
          </a:bodyPr>
          <a:lstStyle>
            <a:lvl1pPr>
              <a:buFont typeface="Arial" panose="020B0604020202020204" pitchFamily="34" charset="0"/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53998"/>
          </a:xfrm>
        </p:spPr>
        <p:txBody>
          <a:bodyPr lIns="90000" anchor="t">
            <a:sp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1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94D90F6-1CF7-E4D8-6FF6-40305F01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615" y="1973480"/>
            <a:ext cx="7838711" cy="3964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46CEB30-D8EC-12C3-65B6-5E9B00EF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0"/>
            <a:ext cx="783871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79445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61" r:id="rId4"/>
    <p:sldLayoutId id="2147483650" r:id="rId5"/>
    <p:sldLayoutId id="2147483666" r:id="rId6"/>
    <p:sldLayoutId id="2147483654" r:id="rId7"/>
    <p:sldLayoutId id="2147483669" r:id="rId8"/>
    <p:sldLayoutId id="2147483667" r:id="rId9"/>
    <p:sldLayoutId id="2147483659" r:id="rId10"/>
    <p:sldLayoutId id="2147483664" r:id="rId11"/>
    <p:sldLayoutId id="2147483665" r:id="rId12"/>
    <p:sldLayoutId id="2147483655" r:id="rId13"/>
    <p:sldLayoutId id="2147483663" r:id="rId14"/>
    <p:sldLayoutId id="2147483662" r:id="rId15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download/attachments/347964102/Till%C3%A4gg%20snomed-ct_Verksamhetsinriktning_VT26%20kopia.xlsx?api=v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hyperlink" Target="https://dailybuild.ihtsdotools.org/?perspective=full&amp;conceptId1=513871000052105&amp;edition=MAIN/SNOMEDCT-SE&amp;release=&amp;languages=sv,en" TargetMode="External"/><Relationship Id="rId4" Type="http://schemas.openxmlformats.org/officeDocument/2006/relationships/hyperlink" Target="https://samarbetsyta.ehalsomyndigheten.se/download/attachments/347964102/Verksamhetsinriktning%20inom%20h%C3%A4lso-%20och%20sjukv%C3%A5rd%2026.%20Februari.svg?api=v2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3A3B044-BDFD-AFC6-52DE-6E1D6B0F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z="1200" dirty="0"/>
              <a:t>2026-04-14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7E885A7-5768-69DA-F989-FDC27763F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74734610-F728-C0A9-BBF1-7696CF4EE4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Ulla-Carin Ekenstedt</a:t>
            </a:r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5073800-CB1A-19D4-8C58-23BCDE63C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7" y="2589195"/>
            <a:ext cx="9719481" cy="1713839"/>
          </a:xfrm>
        </p:spPr>
        <p:txBody>
          <a:bodyPr/>
          <a:lstStyle/>
          <a:p>
            <a:r>
              <a:rPr lang="sv-SE" dirty="0"/>
              <a:t>Grupp 3 2026</a:t>
            </a:r>
            <a:br>
              <a:rPr lang="sv-SE" dirty="0"/>
            </a:br>
            <a:r>
              <a:rPr lang="sv-SE" dirty="0"/>
              <a:t>Uppstart </a:t>
            </a:r>
            <a:br>
              <a:rPr lang="sv-SE" dirty="0"/>
            </a:br>
            <a:br>
              <a:rPr lang="sv-SE" dirty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36008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037670BD-F006-4D76-A601-2B04271E25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516DBED-422A-4C79-BAEE-92DA3827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Övriga frågor</a:t>
            </a:r>
          </a:p>
        </p:txBody>
      </p:sp>
    </p:spTree>
    <p:extLst>
      <p:ext uri="{BB962C8B-B14F-4D97-AF65-F5344CB8AC3E}">
        <p14:creationId xmlns:p14="http://schemas.microsoft.com/office/powerpoint/2010/main" val="3552602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82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latshållare för bild 2">
            <a:extLst>
              <a:ext uri="{FF2B5EF4-FFF2-40B4-BE49-F238E27FC236}">
                <a16:creationId xmlns:a16="http://schemas.microsoft.com/office/drawing/2014/main" id="{00B2B4FE-7AB2-4AD6-928F-B5DB4D5159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85" b="185"/>
          <a:stretch>
            <a:fillRect/>
          </a:stretch>
        </p:blipFill>
        <p:spPr>
          <a:xfrm>
            <a:off x="7885091" y="251460"/>
            <a:ext cx="3903127" cy="6050280"/>
          </a:xfrm>
          <a:prstGeom prst="rect">
            <a:avLst/>
          </a:prstGeom>
        </p:spPr>
      </p:pic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AC9A0F39-8390-48F8-B603-ECE48857F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782" y="914400"/>
            <a:ext cx="6937518" cy="538734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sv-SE" sz="1800" dirty="0"/>
              <a:t>Syfte och mål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800" dirty="0"/>
              <a:t>Release </a:t>
            </a:r>
            <a:r>
              <a:rPr lang="sv-SE" sz="1800" dirty="0" err="1"/>
              <a:t>Snomed</a:t>
            </a:r>
            <a:r>
              <a:rPr lang="sv-SE" sz="1800" dirty="0"/>
              <a:t> CT VT 2026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800" dirty="0"/>
              <a:t>Gå igenom underlag för gruppens arbete </a:t>
            </a:r>
          </a:p>
          <a:p>
            <a:pPr marL="800100" lvl="1" indent="-342900">
              <a:buFont typeface="+mj-lt"/>
              <a:buAutoNum type="arabicPeriod"/>
            </a:pPr>
            <a:r>
              <a:rPr lang="sv-SE" sz="1600" dirty="0"/>
              <a:t>aktuella ”gula och röda” HSA-koder</a:t>
            </a:r>
          </a:p>
          <a:p>
            <a:pPr marL="800100" lvl="1" indent="-342900">
              <a:buFont typeface="+mj-lt"/>
              <a:buAutoNum type="arabicPeriod"/>
            </a:pPr>
            <a:r>
              <a:rPr lang="sv-SE" sz="1600" dirty="0"/>
              <a:t>Nya HSA-koder</a:t>
            </a:r>
          </a:p>
          <a:p>
            <a:pPr marL="342900" indent="-342900">
              <a:buFont typeface="+mj-lt"/>
              <a:buAutoNum type="arabicPeriod"/>
            </a:pPr>
            <a:r>
              <a:rPr lang="sv-SE" sz="1800" dirty="0"/>
              <a:t>Planera arbetet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800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EB57B5FD-6C66-0C05-BEDD-4D1622CA8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82" y="62274"/>
            <a:ext cx="6937518" cy="760198"/>
          </a:xfrm>
        </p:spPr>
        <p:txBody>
          <a:bodyPr>
            <a:normAutofit fontScale="90000"/>
          </a:bodyPr>
          <a:lstStyle/>
          <a:p>
            <a:r>
              <a:rPr lang="sv-SE" sz="4400" dirty="0"/>
              <a:t>Agenda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4794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D2BCCE7D-3090-408C-8B35-AB289FDAFA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EBECFE4-A1F1-4BE6-B6BE-68C828540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sv-SE" b="1" i="0" u="sng" dirty="0">
                <a:solidFill>
                  <a:srgbClr val="555555"/>
                </a:solidFill>
                <a:effectLst/>
                <a:latin typeface="Open Sans" panose="020B0604020202020204"/>
              </a:rPr>
              <a:t>Syfte</a:t>
            </a: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/>
              </a:rPr>
              <a:t> med  smågrupp HSA röda och gula verksamheter: 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/>
              </a:rPr>
              <a:t>Att se över vilka kvarvarande verksamhetsinriktningar i HSA som ska lyftas in i kodverket för verksamhetsinriktning.</a:t>
            </a:r>
          </a:p>
          <a:p>
            <a:pPr marL="0" indent="0" algn="l">
              <a:buNone/>
            </a:pPr>
            <a:br>
              <a:rPr lang="sv-SE" b="0" i="0" dirty="0">
                <a:solidFill>
                  <a:srgbClr val="555555"/>
                </a:solidFill>
                <a:effectLst/>
                <a:latin typeface="Open Sans" panose="020B0604020202020204"/>
              </a:rPr>
            </a:br>
            <a:r>
              <a:rPr lang="sv-SE" b="1" i="0" u="sng" dirty="0">
                <a:solidFill>
                  <a:srgbClr val="555555"/>
                </a:solidFill>
                <a:effectLst/>
                <a:latin typeface="Open Sans" panose="020B0604020202020204"/>
              </a:rPr>
              <a:t>Mål</a:t>
            </a:r>
            <a:r>
              <a:rPr lang="sv-SE" b="1" i="0" dirty="0">
                <a:solidFill>
                  <a:srgbClr val="555555"/>
                </a:solidFill>
                <a:effectLst/>
                <a:latin typeface="Open Sans" panose="020B0604020202020204"/>
              </a:rPr>
              <a:t> med smågrupp HSA röda och gula verksamheter: </a:t>
            </a:r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/>
              </a:rPr>
              <a:t>Att utöka kodverket för verksamhetsinriktning med relevanta koder</a:t>
            </a:r>
          </a:p>
          <a:p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B5E30D3F-698A-418E-930E-4AA133F10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Syfte och mål med arbetsgruppen</a:t>
            </a:r>
          </a:p>
        </p:txBody>
      </p:sp>
    </p:spTree>
    <p:extLst>
      <p:ext uri="{BB962C8B-B14F-4D97-AF65-F5344CB8AC3E}">
        <p14:creationId xmlns:p14="http://schemas.microsoft.com/office/powerpoint/2010/main" val="253762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2A4517B5-1FA0-4666-A876-A9F5D6B495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5946753" cy="332636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Ulla-Carin Ekenstedt, E-hälsomyndigheten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Annika Asp, </a:t>
            </a:r>
            <a:r>
              <a:rPr lang="sv-SE" dirty="0" err="1"/>
              <a:t>Inera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Karin Nyqvist, Socialstyrelsen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Irene Wester, Socialstyrelsen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Ingela</a:t>
            </a:r>
            <a:r>
              <a:rPr lang="fi-FI" dirty="0"/>
              <a:t> </a:t>
            </a:r>
            <a:r>
              <a:rPr lang="fi-FI" dirty="0" err="1"/>
              <a:t>Fröjdh</a:t>
            </a:r>
            <a:r>
              <a:rPr lang="fi-FI" dirty="0"/>
              <a:t>, Region Skåne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Gunnar Holm, 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Peter Ekblom, 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Någon annan? Andrea?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183B9A5A-1C3F-4E6D-829B-20819EB0A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Föreslagna deltagare i grupp 3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6CA47FA5-2105-423D-ABDF-3549E1FFC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386214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9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00F9CF2-DA94-43D0-AEE7-D35372265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86 nya verksamhetsinriktningar inlämnade</a:t>
            </a:r>
          </a:p>
          <a:p>
            <a:r>
              <a:rPr lang="sv-SE" dirty="0"/>
              <a:t>111 verksamhetsinriktningar finns redan i Snomed CT</a:t>
            </a:r>
          </a:p>
          <a:p>
            <a:r>
              <a:rPr lang="sv-SE" dirty="0"/>
              <a:t>Vårt inlämnade arbete till NRC finns som en </a:t>
            </a:r>
            <a:r>
              <a:rPr lang="sv-SE" dirty="0">
                <a:hlinkClick r:id="rId3"/>
              </a:rPr>
              <a:t>kopia på gruppens Confluence yta</a:t>
            </a:r>
            <a:endParaRPr lang="sv-SE" dirty="0"/>
          </a:p>
          <a:p>
            <a:r>
              <a:rPr lang="sv-SE" dirty="0"/>
              <a:t>Finns även som en </a:t>
            </a:r>
            <a:r>
              <a:rPr lang="sv-SE" dirty="0">
                <a:hlinkClick r:id="rId4"/>
              </a:rPr>
              <a:t>visualisering på gruppens Confluence yta</a:t>
            </a:r>
            <a:endParaRPr lang="sv-SE" dirty="0"/>
          </a:p>
          <a:p>
            <a:r>
              <a:rPr lang="sv-SE" dirty="0"/>
              <a:t>Publiceras i Snomed CT 31. Maj</a:t>
            </a:r>
          </a:p>
          <a:p>
            <a:r>
              <a:rPr lang="sv-SE" dirty="0"/>
              <a:t>Länk till </a:t>
            </a:r>
            <a:r>
              <a:rPr lang="sv-SE" dirty="0" err="1"/>
              <a:t>delhierakin</a:t>
            </a:r>
            <a:r>
              <a:rPr lang="sv-SE" dirty="0"/>
              <a:t> i Daily </a:t>
            </a:r>
            <a:r>
              <a:rPr lang="sv-SE" dirty="0" err="1"/>
              <a:t>Build</a:t>
            </a:r>
            <a:r>
              <a:rPr lang="sv-SE" dirty="0"/>
              <a:t> - </a:t>
            </a:r>
            <a:r>
              <a:rPr lang="sv-SE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SNOMED CT - verksamhetsinriktning inom hälso- och sjukvård</a:t>
            </a: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01C55027-668D-48C1-A5A5-551D0DB13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Release VT 2026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C6B44B0-CAA0-4A58-AB16-4683E47F60E0}"/>
              </a:ext>
            </a:extLst>
          </p:cNvPr>
          <p:cNvPicPr>
            <a:picLocks noGrp="1" noChangeAspect="1" noChangeArrowheads="1"/>
          </p:cNvPicPr>
          <p:nvPr>
            <p:ph idx="1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438" y="316706"/>
            <a:ext cx="4152688" cy="622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322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ECE0AD2-6C91-488E-AD15-66234439BD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171" y="2739354"/>
            <a:ext cx="11399837" cy="408791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Innebär en genomgång av de kvarvarande koder i HSA som inte kom med i inlämningen till </a:t>
            </a:r>
            <a:r>
              <a:rPr lang="sv-SE" dirty="0" err="1"/>
              <a:t>Snomed</a:t>
            </a:r>
            <a:r>
              <a:rPr lang="sv-SE" dirty="0"/>
              <a:t> CT-förvaltningen till releasen den 31 maj.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Diskutera hur vi ska hantera: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/>
              <a:t>41 </a:t>
            </a:r>
            <a:r>
              <a:rPr lang="sv-SE" dirty="0" err="1"/>
              <a:t>st</a:t>
            </a:r>
            <a:r>
              <a:rPr lang="sv-SE" dirty="0"/>
              <a:t> gula och 37 </a:t>
            </a:r>
            <a:r>
              <a:rPr lang="sv-SE" dirty="0" err="1"/>
              <a:t>st</a:t>
            </a:r>
            <a:r>
              <a:rPr lang="sv-SE" dirty="0"/>
              <a:t> röda (pausade och inaktuella)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Frågor som behöver diskuteras: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i="1" dirty="0"/>
              <a:t>Vilka ska tas med i nästa release? Kriterier Grön och Röd. Deadline 1 september.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i="1" dirty="0"/>
              <a:t>Hur kan vi hantera de som inte tas med?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i="1" dirty="0"/>
              <a:t>Hur lägger vi upp arbete?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v-SE" i="1" dirty="0"/>
              <a:t>Möten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v-SE" i="1" dirty="0"/>
              <a:t>Dokumenthantering</a:t>
            </a:r>
            <a:endParaRPr lang="sv-S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sv-SE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sv-SE" i="1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76F0D8D7-4507-4B4B-B6D8-DC1B4DF1E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84775"/>
          </a:xfrm>
        </p:spPr>
        <p:txBody>
          <a:bodyPr/>
          <a:lstStyle/>
          <a:p>
            <a:r>
              <a:rPr lang="sv-SE" dirty="0"/>
              <a:t>Grupp 3 – </a:t>
            </a:r>
            <a:r>
              <a:rPr lang="sv-SE" sz="3200" b="1" dirty="0"/>
              <a:t>HSA röda och gula verksamheter </a:t>
            </a:r>
            <a:endParaRPr lang="sv-SE" dirty="0"/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1E0EBB16-1FFC-4A60-BB50-09912C21666F}"/>
              </a:ext>
            </a:extLst>
          </p:cNvPr>
          <p:cNvGrpSpPr/>
          <p:nvPr/>
        </p:nvGrpSpPr>
        <p:grpSpPr>
          <a:xfrm>
            <a:off x="451104" y="1097756"/>
            <a:ext cx="11085367" cy="1606137"/>
            <a:chOff x="428625" y="4711700"/>
            <a:chExt cx="11334750" cy="1765300"/>
          </a:xfrm>
        </p:grpSpPr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5121D670-396A-4D75-B673-72E211C1F51F}"/>
                </a:ext>
              </a:extLst>
            </p:cNvPr>
            <p:cNvSpPr/>
            <p:nvPr/>
          </p:nvSpPr>
          <p:spPr>
            <a:xfrm>
              <a:off x="428625" y="4711700"/>
              <a:ext cx="11334750" cy="17653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" name="Rubrik 1">
              <a:extLst>
                <a:ext uri="{FF2B5EF4-FFF2-40B4-BE49-F238E27FC236}">
                  <a16:creationId xmlns:a16="http://schemas.microsoft.com/office/drawing/2014/main" id="{72F8E972-E021-4FD5-9155-79C7D59BDA6D}"/>
                </a:ext>
              </a:extLst>
            </p:cNvPr>
            <p:cNvSpPr txBox="1">
              <a:spLocks/>
            </p:cNvSpPr>
            <p:nvPr/>
          </p:nvSpPr>
          <p:spPr>
            <a:xfrm>
              <a:off x="1108975" y="4833011"/>
              <a:ext cx="4976662" cy="276999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strike="noStrike" kern="1200">
                  <a:solidFill>
                    <a:srgbClr val="6E0E50"/>
                  </a:solidFill>
                  <a:effectLst/>
                  <a:latin typeface="Public Sans" pitchFamily="2" charset="77"/>
                  <a:ea typeface="+mj-ea"/>
                  <a:cs typeface="+mj-cs"/>
                </a:defRPr>
              </a:lvl1pPr>
            </a:lstStyle>
            <a:p>
              <a:r>
                <a:rPr lang="sv-SE" sz="2000" dirty="0">
                  <a:solidFill>
                    <a:schemeClr val="bg2"/>
                  </a:solidFill>
                </a:rPr>
                <a:t>Klassificering av koder</a:t>
              </a:r>
            </a:p>
          </p:txBody>
        </p:sp>
        <p:sp>
          <p:nvSpPr>
            <p:cNvPr id="7" name="Platshållare för innehåll 2">
              <a:extLst>
                <a:ext uri="{FF2B5EF4-FFF2-40B4-BE49-F238E27FC236}">
                  <a16:creationId xmlns:a16="http://schemas.microsoft.com/office/drawing/2014/main" id="{8C14F18F-3F8B-4F2D-9AAE-9049743081A6}"/>
                </a:ext>
              </a:extLst>
            </p:cNvPr>
            <p:cNvSpPr txBox="1">
              <a:spLocks/>
            </p:cNvSpPr>
            <p:nvPr/>
          </p:nvSpPr>
          <p:spPr>
            <a:xfrm>
              <a:off x="1376575" y="5231321"/>
              <a:ext cx="10240750" cy="1245679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sv-SE" sz="1800" dirty="0">
                <a:solidFill>
                  <a:schemeClr val="bg1"/>
                </a:solidFill>
              </a:endParaRPr>
            </a:p>
            <a:p>
              <a:r>
                <a:rPr lang="sv-SE" sz="1800" dirty="0">
                  <a:solidFill>
                    <a:schemeClr val="bg1"/>
                  </a:solidFill>
                </a:rPr>
                <a:t>Gul – behov av ytterligare diskussioner hur dessa ska hanteras.</a:t>
              </a:r>
            </a:p>
            <a:p>
              <a:r>
                <a:rPr lang="sv-SE" sz="1800" dirty="0">
                  <a:solidFill>
                    <a:schemeClr val="bg1"/>
                  </a:solidFill>
                </a:rPr>
                <a:t>Röd – avvakta exempel Nationell högspecialiserad vård, NHV. </a:t>
              </a:r>
            </a:p>
            <a:p>
              <a:pPr lvl="1"/>
              <a:endParaRPr lang="sv-SE" sz="1600" dirty="0">
                <a:solidFill>
                  <a:schemeClr val="bg1"/>
                </a:solidFill>
              </a:endParaRPr>
            </a:p>
          </p:txBody>
        </p:sp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1633AB37-788E-46F0-A026-7ABB3C1D6899}"/>
                </a:ext>
              </a:extLst>
            </p:cNvPr>
            <p:cNvSpPr/>
            <p:nvPr/>
          </p:nvSpPr>
          <p:spPr>
            <a:xfrm>
              <a:off x="666212" y="5615763"/>
              <a:ext cx="515289" cy="31562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400"/>
            </a:p>
          </p:txBody>
        </p:sp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138A0F3F-94CF-4999-A05D-C4339936D62C}"/>
                </a:ext>
              </a:extLst>
            </p:cNvPr>
            <p:cNvSpPr/>
            <p:nvPr/>
          </p:nvSpPr>
          <p:spPr>
            <a:xfrm>
              <a:off x="666212" y="5968467"/>
              <a:ext cx="515289" cy="31562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400"/>
            </a:p>
          </p:txBody>
        </p:sp>
      </p:grpSp>
    </p:spTree>
    <p:extLst>
      <p:ext uri="{BB962C8B-B14F-4D97-AF65-F5344CB8AC3E}">
        <p14:creationId xmlns:p14="http://schemas.microsoft.com/office/powerpoint/2010/main" val="2752710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0E4BB7-B8E5-4861-9A7B-5C43A6E88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686470"/>
          </a:xfrm>
        </p:spPr>
        <p:txBody>
          <a:bodyPr/>
          <a:lstStyle/>
          <a:p>
            <a:pPr marL="0" indent="0"/>
            <a:endParaRPr lang="sv-S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37CE53AB-75AC-49B0-8E78-0051A537A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84775"/>
          </a:xfrm>
        </p:spPr>
        <p:txBody>
          <a:bodyPr/>
          <a:lstStyle/>
          <a:p>
            <a:r>
              <a:rPr lang="sv-SE" sz="3200" dirty="0"/>
              <a:t>Frågeställningar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01636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C1CE9D6-FF11-4126-9FED-EFC0693F5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1" y="205974"/>
            <a:ext cx="11436638" cy="729691"/>
          </a:xfrm>
        </p:spPr>
        <p:txBody>
          <a:bodyPr>
            <a:normAutofit/>
          </a:bodyPr>
          <a:lstStyle/>
          <a:p>
            <a:r>
              <a:rPr lang="sv-SE" sz="3600" dirty="0"/>
              <a:t>Planering för vårens arbete </a:t>
            </a:r>
            <a:endParaRPr lang="sv-SE" sz="3200" dirty="0"/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531E008B-21B5-4521-A1F4-FBC952E0268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3" y="1668923"/>
            <a:ext cx="5523246" cy="4126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400" b="0" dirty="0">
                <a:effectLst/>
              </a:rPr>
              <a:t>22/4 smågrupp 1300-1430</a:t>
            </a:r>
          </a:p>
          <a:p>
            <a:pPr marL="0" indent="0">
              <a:buNone/>
            </a:pPr>
            <a:endParaRPr lang="sv-SE" sz="1400" b="0" dirty="0">
              <a:effectLst/>
            </a:endParaRPr>
          </a:p>
          <a:p>
            <a:pPr marL="0" indent="0">
              <a:buNone/>
            </a:pPr>
            <a:endParaRPr lang="sv-SE" sz="1400" b="1" dirty="0"/>
          </a:p>
        </p:txBody>
      </p:sp>
      <p:graphicFrame>
        <p:nvGraphicFramePr>
          <p:cNvPr id="6" name="Platshållare för innehåll 5">
            <a:extLst>
              <a:ext uri="{FF2B5EF4-FFF2-40B4-BE49-F238E27FC236}">
                <a16:creationId xmlns:a16="http://schemas.microsoft.com/office/drawing/2014/main" id="{16CE1C4C-0985-4FCC-9639-572199494A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447634"/>
              </p:ext>
            </p:extLst>
          </p:nvPr>
        </p:nvGraphicFramePr>
        <p:xfrm>
          <a:off x="666770" y="1087573"/>
          <a:ext cx="5522913" cy="3378588"/>
        </p:xfrm>
        <a:graphic>
          <a:graphicData uri="http://schemas.openxmlformats.org/drawingml/2006/table">
            <a:tbl>
              <a:tblPr/>
              <a:tblGrid>
                <a:gridCol w="5522913">
                  <a:extLst>
                    <a:ext uri="{9D8B030D-6E8A-4147-A177-3AD203B41FA5}">
                      <a16:colId xmlns:a16="http://schemas.microsoft.com/office/drawing/2014/main" val="3613082360"/>
                    </a:ext>
                  </a:extLst>
                </a:gridCol>
              </a:tblGrid>
              <a:tr h="359878">
                <a:tc>
                  <a:txBody>
                    <a:bodyPr/>
                    <a:lstStyle/>
                    <a:p>
                      <a:pPr algn="l" fontAlgn="t"/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892148"/>
                  </a:ext>
                </a:extLst>
              </a:tr>
              <a:tr h="359878">
                <a:tc>
                  <a:txBody>
                    <a:bodyPr/>
                    <a:lstStyle/>
                    <a:p>
                      <a:pPr algn="l" fontAlgn="t"/>
                      <a:endParaRPr lang="sv-SE" sz="1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858146"/>
                  </a:ext>
                </a:extLst>
              </a:tr>
              <a:tr h="359878">
                <a:tc>
                  <a:txBody>
                    <a:bodyPr/>
                    <a:lstStyle/>
                    <a:p>
                      <a:pPr algn="l" fontAlgn="t"/>
                      <a:endParaRPr lang="sv-SE" sz="1400" dirty="0">
                        <a:effectLst/>
                      </a:endParaRP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6285801"/>
                  </a:ext>
                </a:extLst>
              </a:tr>
              <a:tr h="359878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effectLst/>
                        </a:rPr>
                        <a:t>Arbetsgruppsmöte 4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dirty="0">
                          <a:effectLst/>
                        </a:rPr>
                        <a:t>22/4 10.00-16.00 (fysiskt) (smågrupp 1300-1430)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11877"/>
                  </a:ext>
                </a:extLst>
              </a:tr>
              <a:tr h="359878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effectLst/>
                        </a:rPr>
                        <a:t>Arbetsgruppsmöte 5</a:t>
                      </a:r>
                      <a:endParaRPr lang="sv-SE" sz="1400" dirty="0"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effectLst/>
                        </a:rPr>
                        <a:t>13/5 13.00-15.00 (digitalt)</a:t>
                      </a: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688358"/>
                  </a:ext>
                </a:extLst>
              </a:tr>
              <a:tr h="364581">
                <a:tc>
                  <a:txBody>
                    <a:bodyPr/>
                    <a:lstStyle/>
                    <a:p>
                      <a:pPr algn="l" fontAlgn="t"/>
                      <a:r>
                        <a:rPr lang="sv-SE" sz="1400" b="1" dirty="0">
                          <a:effectLst/>
                        </a:rPr>
                        <a:t>Arbetsgruppsmöte 6</a:t>
                      </a:r>
                      <a:endParaRPr lang="sv-SE" sz="1400" dirty="0">
                        <a:effectLst/>
                      </a:endParaRPr>
                    </a:p>
                    <a:p>
                      <a:pPr algn="l" fontAlgn="t"/>
                      <a:r>
                        <a:rPr lang="sv-SE" sz="1400" dirty="0">
                          <a:effectLst/>
                        </a:rPr>
                        <a:t>10/6 13.00-15.00 (digitalt)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1" dirty="0"/>
                        <a:t>Öppet digitalt möte 2</a:t>
                      </a:r>
                      <a:br>
                        <a:rPr lang="sv-SE" sz="1400" b="1" dirty="0"/>
                      </a:br>
                      <a:r>
                        <a:rPr lang="sv-SE" sz="1400" dirty="0"/>
                        <a:t>17/6 14.00 – 15. 00</a:t>
                      </a:r>
                      <a:endParaRPr lang="sv-SE" sz="1400" b="1" dirty="0"/>
                    </a:p>
                    <a:p>
                      <a:pPr algn="l" fontAlgn="t"/>
                      <a:endParaRPr lang="sv-SE" sz="1400" dirty="0">
                        <a:effectLst/>
                      </a:endParaRPr>
                    </a:p>
                    <a:p>
                      <a:pPr algn="l" fontAlgn="t"/>
                      <a:endParaRPr lang="sv-SE" sz="1400" dirty="0">
                        <a:effectLst/>
                      </a:endParaRPr>
                    </a:p>
                  </a:txBody>
                  <a:tcPr marL="55118" marR="55118" marT="27559" marB="2755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697168"/>
                  </a:ext>
                </a:extLst>
              </a:tr>
            </a:tbl>
          </a:graphicData>
        </a:graphic>
      </p:graphicFrame>
      <p:sp>
        <p:nvSpPr>
          <p:cNvPr id="10" name="Rubrik 3">
            <a:extLst>
              <a:ext uri="{FF2B5EF4-FFF2-40B4-BE49-F238E27FC236}">
                <a16:creationId xmlns:a16="http://schemas.microsoft.com/office/drawing/2014/main" id="{849E3955-0ECB-4952-A337-F25114AB4459}"/>
              </a:ext>
            </a:extLst>
          </p:cNvPr>
          <p:cNvSpPr txBox="1">
            <a:spLocks/>
          </p:cNvSpPr>
          <p:nvPr/>
        </p:nvSpPr>
        <p:spPr>
          <a:xfrm>
            <a:off x="6291074" y="1088088"/>
            <a:ext cx="5523245" cy="580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Möten i grupp 3 </a:t>
            </a:r>
          </a:p>
        </p:txBody>
      </p:sp>
      <p:sp>
        <p:nvSpPr>
          <p:cNvPr id="11" name="Rubrik 3">
            <a:extLst>
              <a:ext uri="{FF2B5EF4-FFF2-40B4-BE49-F238E27FC236}">
                <a16:creationId xmlns:a16="http://schemas.microsoft.com/office/drawing/2014/main" id="{3349EBCF-2C95-4226-9417-F4A9AC91CE61}"/>
              </a:ext>
            </a:extLst>
          </p:cNvPr>
          <p:cNvSpPr txBox="1">
            <a:spLocks/>
          </p:cNvSpPr>
          <p:nvPr/>
        </p:nvSpPr>
        <p:spPr>
          <a:xfrm>
            <a:off x="565380" y="1088088"/>
            <a:ext cx="5335547" cy="5808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Inplanerade möten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F568D07A-2A27-4535-AF46-6F66613F83E6}"/>
              </a:ext>
            </a:extLst>
          </p:cNvPr>
          <p:cNvSpPr txBox="1"/>
          <p:nvPr/>
        </p:nvSpPr>
        <p:spPr>
          <a:xfrm>
            <a:off x="565380" y="44661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sv-SE" dirty="0" err="1"/>
              <a:t>Snomed</a:t>
            </a:r>
            <a:r>
              <a:rPr lang="sv-SE" dirty="0"/>
              <a:t> sista </a:t>
            </a:r>
            <a:r>
              <a:rPr lang="sv-SE" dirty="0" err="1"/>
              <a:t>inlämmning</a:t>
            </a:r>
            <a:r>
              <a:rPr lang="sv-SE" dirty="0"/>
              <a:t> 1 </a:t>
            </a:r>
            <a:r>
              <a:rPr lang="sv-SE" dirty="0" err="1"/>
              <a:t>sept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79021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BA678925-7F2F-4CA1-8E20-4B6D8E2B8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Confluence</a:t>
            </a:r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CDA27E41-D1E6-41C2-AA92-45106E84B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312" y="1271392"/>
            <a:ext cx="8130330" cy="483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90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ehalsan_colors">
      <a:dk1>
        <a:srgbClr val="000000"/>
      </a:dk1>
      <a:lt1>
        <a:srgbClr val="FFFFFF"/>
      </a:lt1>
      <a:dk2>
        <a:srgbClr val="081130"/>
      </a:dk2>
      <a:lt2>
        <a:srgbClr val="FFFFFF"/>
      </a:lt2>
      <a:accent1>
        <a:srgbClr val="232948"/>
      </a:accent1>
      <a:accent2>
        <a:srgbClr val="598DFF"/>
      </a:accent2>
      <a:accent3>
        <a:srgbClr val="077353"/>
      </a:accent3>
      <a:accent4>
        <a:srgbClr val="2DA682"/>
      </a:accent4>
      <a:accent5>
        <a:srgbClr val="964100"/>
      </a:accent5>
      <a:accent6>
        <a:srgbClr val="C9844F"/>
      </a:accent6>
      <a:hlink>
        <a:srgbClr val="2E60FF"/>
      </a:hlink>
      <a:folHlink>
        <a:srgbClr val="582547"/>
      </a:folHlink>
    </a:clrScheme>
    <a:fontScheme name="ehälsan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halsan_ppt_mall_1.3.pptx" id="{7F0D610A-3BDF-3E44-A077-C9F2966E7D53}" vid="{6447408E-0F3E-9843-91FA-CCA1B23DE4D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5A1A55521F084B885F40EA46ADFD16" ma:contentTypeVersion="0" ma:contentTypeDescription="Skapa ett nytt dokument." ma:contentTypeScope="" ma:versionID="31e09cc30e50e19741cd16438eebd4ac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0b474833258dbbb363ca87f802228504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CAE79C-328A-4827-AFF5-017796E845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C7DD8A-93EA-48CE-83A4-152607975DC7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c28f52af-a8f8-4551-b8ae-866ae79b83b4"/>
  </ds:schemaRefs>
</ds:datastoreItem>
</file>

<file path=customXml/itemProps3.xml><?xml version="1.0" encoding="utf-8"?>
<ds:datastoreItem xmlns:ds="http://schemas.openxmlformats.org/officeDocument/2006/customXml" ds:itemID="{017FE9B6-FA6E-472C-9A6C-C3B82773C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28207</TotalTime>
  <Words>397</Words>
  <Application>Microsoft Office PowerPoint</Application>
  <PresentationFormat>Bredbild</PresentationFormat>
  <Paragraphs>72</Paragraphs>
  <Slides>11</Slides>
  <Notes>7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7" baseType="lpstr">
      <vt:lpstr>Open Sans</vt:lpstr>
      <vt:lpstr>Segoe UI</vt:lpstr>
      <vt:lpstr>Public Sans</vt:lpstr>
      <vt:lpstr>Segoe UI Semibold</vt:lpstr>
      <vt:lpstr>Arial</vt:lpstr>
      <vt:lpstr>Office-tema</vt:lpstr>
      <vt:lpstr>Grupp 3 2026 Uppstart   </vt:lpstr>
      <vt:lpstr>Agenda</vt:lpstr>
      <vt:lpstr>Syfte och mål med arbetsgruppen</vt:lpstr>
      <vt:lpstr>Föreslagna deltagare i grupp 3</vt:lpstr>
      <vt:lpstr>Release VT 2026</vt:lpstr>
      <vt:lpstr>Grupp 3 – HSA röda och gula verksamheter </vt:lpstr>
      <vt:lpstr>Frågeställningar</vt:lpstr>
      <vt:lpstr>Planering för vårens arbete </vt:lpstr>
      <vt:lpstr>Confluence</vt:lpstr>
      <vt:lpstr>Övriga frågor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Meriruoho</dc:creator>
  <cp:lastModifiedBy>Ulla-Carin Ekenstedt EXT</cp:lastModifiedBy>
  <cp:revision>40</cp:revision>
  <dcterms:created xsi:type="dcterms:W3CDTF">2026-03-04T11:27:15Z</dcterms:created>
  <dcterms:modified xsi:type="dcterms:W3CDTF">2026-04-14T08:38:13Z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0x010100505A1A55521F084B885F40EA46ADFD16</vt:lpwstr>
  </property>
  <property fmtid="{D5CDD505-2E9C-101B-9397-08002B2CF9AE}" pid="3" name="MediaServiceImageTags">
    <vt:lpwstr/>
  </property>
</Properties>
</file>