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362" r:id="rId6"/>
    <p:sldId id="2147475759" r:id="rId7"/>
    <p:sldId id="259" r:id="rId8"/>
    <p:sldId id="260" r:id="rId9"/>
    <p:sldId id="2147476375" r:id="rId10"/>
    <p:sldId id="262" r:id="rId11"/>
    <p:sldId id="2147476378" r:id="rId12"/>
    <p:sldId id="2147476376" r:id="rId13"/>
    <p:sldId id="264" r:id="rId14"/>
    <p:sldId id="265" r:id="rId15"/>
    <p:sldId id="2147476379" r:id="rId16"/>
    <p:sldId id="266" r:id="rId17"/>
    <p:sldId id="267" r:id="rId18"/>
    <p:sldId id="2147476380" r:id="rId19"/>
    <p:sldId id="2147476377" r:id="rId20"/>
    <p:sldId id="270" r:id="rId21"/>
    <p:sldId id="268" r:id="rId22"/>
    <p:sldId id="271" r:id="rId23"/>
    <p:sldId id="272" r:id="rId24"/>
  </p:sldIdLst>
  <p:sldSz cx="12192000" cy="6858000"/>
  <p:notesSz cx="6858000" cy="91440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vensson Elin" initials="SE" lastIdx="2" clrIdx="0">
    <p:extLst>
      <p:ext uri="{19B8F6BF-5375-455C-9EA6-DF929625EA0E}">
        <p15:presenceInfo xmlns:p15="http://schemas.microsoft.com/office/powerpoint/2012/main" userId="S-1-5-21-3671394094-795055765-3150375625-3618" providerId="AD"/>
      </p:ext>
    </p:extLst>
  </p:cmAuthor>
  <p:cmAuthor id="2" name="Ohlén Pia" initials="OP" lastIdx="8" clrIdx="1">
    <p:extLst>
      <p:ext uri="{19B8F6BF-5375-455C-9EA6-DF929625EA0E}">
        <p15:presenceInfo xmlns:p15="http://schemas.microsoft.com/office/powerpoint/2012/main" userId="S-1-5-21-3671394094-795055765-3150375625-1528" providerId="AD"/>
      </p:ext>
    </p:extLst>
  </p:cmAuthor>
  <p:cmAuthor id="3" name="Boija Maria" initials="BM" lastIdx="23" clrIdx="2">
    <p:extLst>
      <p:ext uri="{19B8F6BF-5375-455C-9EA6-DF929625EA0E}">
        <p15:presenceInfo xmlns:p15="http://schemas.microsoft.com/office/powerpoint/2012/main" userId="S-1-5-21-3671394094-795055765-3150375625-2496" providerId="AD"/>
      </p:ext>
    </p:extLst>
  </p:cmAuthor>
  <p:cmAuthor id="4" name="Holmberg Olle" initials="HO" lastIdx="1" clrIdx="3">
    <p:extLst>
      <p:ext uri="{19B8F6BF-5375-455C-9EA6-DF929625EA0E}">
        <p15:presenceInfo xmlns:p15="http://schemas.microsoft.com/office/powerpoint/2012/main" userId="S-1-5-21-3671394094-795055765-3150375625-1549" providerId="AD"/>
      </p:ext>
    </p:extLst>
  </p:cmAuthor>
  <p:cmAuthor id="5" name="Magnusson-Åström Anna-Karin" initials="MA" lastIdx="1" clrIdx="4">
    <p:extLst>
      <p:ext uri="{19B8F6BF-5375-455C-9EA6-DF929625EA0E}">
        <p15:presenceInfo xmlns:p15="http://schemas.microsoft.com/office/powerpoint/2012/main" userId="S-1-5-21-3671394094-795055765-3150375625-4202" providerId="AD"/>
      </p:ext>
    </p:extLst>
  </p:cmAuthor>
  <p:cmAuthor id="6" name="Madeleine Hanberger" initials="MH" lastIdx="1" clrIdx="5">
    <p:extLst>
      <p:ext uri="{19B8F6BF-5375-455C-9EA6-DF929625EA0E}">
        <p15:presenceInfo xmlns:p15="http://schemas.microsoft.com/office/powerpoint/2012/main" userId="S-1-5-21-1891362135-420443994-3565039412-28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5F59"/>
    <a:srgbClr val="000000"/>
    <a:srgbClr val="D78171"/>
    <a:srgbClr val="F0EFEE"/>
    <a:srgbClr val="5A6751"/>
    <a:srgbClr val="D58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just forma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Format med tema 1 - dekorfärg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just forma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97" autoAdjust="0"/>
    <p:restoredTop sz="90274" autoAdjust="0"/>
  </p:normalViewPr>
  <p:slideViewPr>
    <p:cSldViewPr snapToGrid="0">
      <p:cViewPr varScale="1">
        <p:scale>
          <a:sx n="97" d="100"/>
          <a:sy n="97" d="100"/>
        </p:scale>
        <p:origin x="120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654" y="113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BEDCFF1-4750-E44C-9473-FF4346B38E32}" type="datetimeFigureOut">
              <a:rPr lang="sv-SE"/>
              <a:pPr>
                <a:defRPr/>
              </a:pPr>
              <a:t>2026-10-09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DB6019E-456D-244D-8796-AA8A06B9EEF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89585D9-3BD5-B940-9248-F0C3045CDC8E}" type="datetimeFigureOut">
              <a:rPr lang="sv-SE"/>
              <a:pPr>
                <a:defRPr/>
              </a:pPr>
              <a:t>2026-10-09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6BFEAFB-667B-5B4B-B079-3BB44DA1556E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0002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FEAFB-667B-5B4B-B079-3BB44DA1556E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612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FEAFB-667B-5B4B-B079-3BB44DA1556E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4172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FEAFB-667B-5B4B-B079-3BB44DA1556E}" type="slidenum">
              <a:rPr lang="sv-SE" smtClean="0"/>
              <a:pPr>
                <a:defRPr/>
              </a:pPr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6988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FEAFB-667B-5B4B-B079-3BB44DA1556E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116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ubrik 1">
            <a:extLst>
              <a:ext uri="{FF2B5EF4-FFF2-40B4-BE49-F238E27FC236}">
                <a16:creationId xmlns:a16="http://schemas.microsoft.com/office/drawing/2014/main" id="{35245E48-5DD8-8D47-856E-E0C60F3B58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 err="1"/>
              <a:t>Digg</a:t>
            </a:r>
            <a:r>
              <a:rPr lang="sv-SE" dirty="0"/>
              <a:t> – Myndigheten för digital förvaltning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1B5451F-67BB-C140-B761-2C56C5D74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8621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Startsidan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förvald och ska alltid finnas med, kan också väljas som paussida, t.ex. under kaffepausen i ett föredrag. Du ser alla mallsidorna under ”Ny Bild/Layout”. 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 här typen av rutor syns inte när du presenterar!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Bildobjekt 7" descr="DIGG - Myndigheten för digital förvaltning">
            <a:extLst>
              <a:ext uri="{FF2B5EF4-FFF2-40B4-BE49-F238E27FC236}">
                <a16:creationId xmlns:a16="http://schemas.microsoft.com/office/drawing/2014/main" id="{7BD44351-8139-3D40-B4EC-5008477719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417976" y="2515548"/>
            <a:ext cx="9551509" cy="177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14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/kapitel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3B7E6742-EE7D-5642-A1D2-BCA01AF28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67640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Titelsida/Kapitelsida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Denna sida använder du för att dela upp innehållet i kapitel.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691149" y="2185988"/>
            <a:ext cx="10838864" cy="927752"/>
          </a:xfrm>
          <a:prstGeom prst="rect">
            <a:avLst/>
          </a:prstGeom>
          <a:noFill/>
        </p:spPr>
        <p:txBody>
          <a:bodyPr anchor="b"/>
          <a:lstStyle>
            <a:lvl1pPr>
              <a:defRPr sz="6000" b="0" i="0" baseline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16" name="Platshållare för text 11"/>
          <p:cNvSpPr>
            <a:spLocks noGrp="1"/>
          </p:cNvSpPr>
          <p:nvPr>
            <p:ph type="body" sz="quarter" idx="11" hasCustomPrompt="1"/>
          </p:nvPr>
        </p:nvSpPr>
        <p:spPr>
          <a:xfrm>
            <a:off x="691149" y="3224084"/>
            <a:ext cx="10324514" cy="5595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 baseline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pPr lvl="0"/>
            <a:r>
              <a:rPr lang="sv-SE" dirty="0"/>
              <a:t>Klicka här för att lägga till en underrubrik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CBF4BBD-9512-DD43-B020-8FF2736FA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52D22AF0-7F67-864A-A68C-341017C64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82843" y="4569841"/>
            <a:ext cx="3455134" cy="1964309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666375A-B25C-1845-9ABD-E2DCC961D45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CEAD8C-E20B-4E44-9737-E7D092BD256C}" type="datetime1">
              <a:rPr lang="sv-SE" smtClean="0"/>
              <a:t>2026-10-09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8F800AF-2FF1-9A49-BCA0-87DB1A36271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3AB9DFB-41E3-FA4C-8D5D-8113CED8C28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8943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43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43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1" hasCustomPrompt="1"/>
          </p:nvPr>
        </p:nvSpPr>
        <p:spPr>
          <a:xfrm>
            <a:off x="5751488" y="832339"/>
            <a:ext cx="5596108" cy="5087370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</a:t>
            </a:r>
            <a:br>
              <a:rPr lang="sv-SE" noProof="0" dirty="0"/>
            </a:br>
            <a:r>
              <a:rPr lang="sv-SE" noProof="0" dirty="0"/>
              <a:t>till en bild från G:/02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55CB6B6C-5F32-9E46-9583-0531B348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E27F038E-3C22-3648-B859-67FDD75A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37191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Rubrik, innehåll, bild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kombinera text med bild. Tänk på att inte skriva för mycket text på samma sida.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bild!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924CC88-CA6F-ED48-978E-374EF4347C3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40475"/>
            <a:ext cx="2743200" cy="365125"/>
          </a:xfrm>
        </p:spPr>
        <p:txBody>
          <a:bodyPr/>
          <a:lstStyle/>
          <a:p>
            <a:fld id="{34C66A07-0C1B-7E44-8A84-D73B04008641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54374F1-A62D-2E40-B71E-076D171E232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AB03AEE-CEA3-EC4C-BF87-9AAA1FC4F35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0526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, innehåll, bild med pix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43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43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1" hasCustomPrompt="1"/>
          </p:nvPr>
        </p:nvSpPr>
        <p:spPr>
          <a:xfrm>
            <a:off x="5751488" y="832339"/>
            <a:ext cx="5596108" cy="5087370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</a:t>
            </a:r>
            <a:br>
              <a:rPr lang="sv-SE" noProof="0" dirty="0"/>
            </a:br>
            <a:r>
              <a:rPr lang="sv-SE" noProof="0" dirty="0"/>
              <a:t>till en bild från G:/02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3FCF9BF-16C7-F943-861C-FC1B7DE00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578"/>
          <a:stretch/>
        </p:blipFill>
        <p:spPr>
          <a:xfrm>
            <a:off x="5183566" y="5307601"/>
            <a:ext cx="1159288" cy="1156211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274CAF80-AFC1-254E-BEA5-4EC13C69D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9552" y="300404"/>
            <a:ext cx="1152663" cy="1152663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55CB6B6C-5F32-9E46-9583-0531B348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E27F038E-3C22-3648-B859-67FDD75A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37191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Rubrik, innehåll, bild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kombinera text med bild. Tänk på att inte skriva för mycket text på samma sida.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bild!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924CC88-CA6F-ED48-978E-374EF4347C3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40475"/>
            <a:ext cx="2743200" cy="365125"/>
          </a:xfrm>
        </p:spPr>
        <p:txBody>
          <a:bodyPr/>
          <a:lstStyle/>
          <a:p>
            <a:fld id="{34C66A07-0C1B-7E44-8A84-D73B04008641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54374F1-A62D-2E40-B71E-076D171E232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AB03AEE-CEA3-EC4C-BF87-9AAA1FC4F35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612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, bild med fä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43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43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854C6870-8471-7F4A-9698-04B60F8EF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95891" y="-23474"/>
            <a:ext cx="5596108" cy="68814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1" hasCustomPrompt="1"/>
          </p:nvPr>
        </p:nvSpPr>
        <p:spPr>
          <a:xfrm>
            <a:off x="5751488" y="832339"/>
            <a:ext cx="5596108" cy="5087370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</a:t>
            </a:r>
            <a:br>
              <a:rPr lang="sv-SE" noProof="0" dirty="0"/>
            </a:br>
            <a:r>
              <a:rPr lang="sv-SE" noProof="0" dirty="0"/>
              <a:t>till en bild från G:/02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EF4A6DB-743B-5F4D-88F2-D68291C49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D18DE441-0BC9-0249-80ED-89C5A14BF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56946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Rubrik, innehåll, bild m färg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kombinera text med bild. Tänk på att inte skriva för mycket text på samma sida.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bild!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Platshållare för datum 1">
            <a:extLst>
              <a:ext uri="{FF2B5EF4-FFF2-40B4-BE49-F238E27FC236}">
                <a16:creationId xmlns:a16="http://schemas.microsoft.com/office/drawing/2014/main" id="{42A8DE04-BE6E-4677-8F78-B354D1E46BF5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40475"/>
            <a:ext cx="2743200" cy="365125"/>
          </a:xfrm>
        </p:spPr>
        <p:txBody>
          <a:bodyPr/>
          <a:lstStyle/>
          <a:p>
            <a:fld id="{34C66A07-0C1B-7E44-8A84-D73B04008641}" type="datetime1">
              <a:rPr lang="sv-SE" smtClean="0"/>
              <a:t>2026-10-09</a:t>
            </a:fld>
            <a:endParaRPr lang="sv-SE"/>
          </a:p>
        </p:txBody>
      </p:sp>
      <p:sp>
        <p:nvSpPr>
          <p:cNvPr id="13" name="Platshållare för sidfot 2">
            <a:extLst>
              <a:ext uri="{FF2B5EF4-FFF2-40B4-BE49-F238E27FC236}">
                <a16:creationId xmlns:a16="http://schemas.microsoft.com/office/drawing/2014/main" id="{70477CC3-194F-4EE3-ADDE-7D552884A88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40475"/>
            <a:ext cx="4114800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bildnummer 4">
            <a:extLst>
              <a:ext uri="{FF2B5EF4-FFF2-40B4-BE49-F238E27FC236}">
                <a16:creationId xmlns:a16="http://schemas.microsoft.com/office/drawing/2014/main" id="{CEF44119-EE3D-448C-A72B-DBACDF3C6F2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316656" y="63404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1155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8352000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1951038"/>
            <a:ext cx="8352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7D39709-99C1-2A4F-9B9F-21B39456C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A9615CA-77B8-E949-8DB2-3E07ED2E4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7671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 &amp; innehåll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skriva en rubrik och en text. Försök hålla dig till max 6 punkter på en sida.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sz="1200" i="0" u="none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Färgerna på rubrik &amp; text är valda för att säkerställa god kontrast.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Platshållare för datum 1">
            <a:extLst>
              <a:ext uri="{FF2B5EF4-FFF2-40B4-BE49-F238E27FC236}">
                <a16:creationId xmlns:a16="http://schemas.microsoft.com/office/drawing/2014/main" id="{58A38A64-9FB7-4DAA-B267-3BCC283B49B3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40475"/>
            <a:ext cx="2743200" cy="365125"/>
          </a:xfrm>
        </p:spPr>
        <p:txBody>
          <a:bodyPr/>
          <a:lstStyle/>
          <a:p>
            <a:fld id="{34C66A07-0C1B-7E44-8A84-D73B04008641}" type="datetime1">
              <a:rPr lang="sv-SE" smtClean="0"/>
              <a:t>2026-10-09</a:t>
            </a:fld>
            <a:endParaRPr lang="sv-SE"/>
          </a:p>
        </p:txBody>
      </p:sp>
      <p:sp>
        <p:nvSpPr>
          <p:cNvPr id="12" name="Platshållare för sidfot 2">
            <a:extLst>
              <a:ext uri="{FF2B5EF4-FFF2-40B4-BE49-F238E27FC236}">
                <a16:creationId xmlns:a16="http://schemas.microsoft.com/office/drawing/2014/main" id="{8F2D75C6-57D8-4F78-9D97-63D6AEFBAA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40475"/>
            <a:ext cx="4114800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bildnummer 4">
            <a:extLst>
              <a:ext uri="{FF2B5EF4-FFF2-40B4-BE49-F238E27FC236}">
                <a16:creationId xmlns:a16="http://schemas.microsoft.com/office/drawing/2014/main" id="{4BF11BBB-03B4-4175-9EBE-A6CCD8C866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316656" y="6340475"/>
            <a:ext cx="2743200" cy="365125"/>
          </a:xfrm>
        </p:spPr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3334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ros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8352000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7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1" y="1951038"/>
            <a:ext cx="8352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bg1"/>
                </a:solidFill>
                <a:latin typeface="+mn-lt"/>
                <a:ea typeface="Crimson Text" charset="0"/>
                <a:cs typeface="Crimson Text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6DBE4B4-3AF3-D544-8903-B08DFE998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2B5B9CD5-A7CD-4C42-9E89-E5ECA77F8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3599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Färgad innehållssida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du kan använda för att lyfta fram något specifikt innehåll och skapa variation i presentationen med.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Försök hålla dig till max 6 punkter på en sida.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Texten ska vara vit för att säkerställa god kontrast mot bakgrunden.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latshållare för datum 1">
            <a:extLst>
              <a:ext uri="{FF2B5EF4-FFF2-40B4-BE49-F238E27FC236}">
                <a16:creationId xmlns:a16="http://schemas.microsoft.com/office/drawing/2014/main" id="{0A4CB6E6-4093-4F22-B60D-4FF2B8311DFB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404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C66A07-0C1B-7E44-8A84-D73B04008641}" type="datetime1">
              <a:rPr lang="sv-SE" smtClean="0"/>
              <a:pPr/>
              <a:t>2026-10-09</a:t>
            </a:fld>
            <a:endParaRPr lang="sv-SE" dirty="0"/>
          </a:p>
        </p:txBody>
      </p:sp>
      <p:sp>
        <p:nvSpPr>
          <p:cNvPr id="10" name="Platshållare för sidfot 2">
            <a:extLst>
              <a:ext uri="{FF2B5EF4-FFF2-40B4-BE49-F238E27FC236}">
                <a16:creationId xmlns:a16="http://schemas.microsoft.com/office/drawing/2014/main" id="{301BD519-EDB0-4314-923D-19F0131FCAC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40475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1" name="Platshållare för bildnummer 4">
            <a:extLst>
              <a:ext uri="{FF2B5EF4-FFF2-40B4-BE49-F238E27FC236}">
                <a16:creationId xmlns:a16="http://schemas.microsoft.com/office/drawing/2014/main" id="{664B136B-4BCE-48A6-B93C-87DFD60024E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316656" y="63404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8865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grö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8352000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1951038"/>
            <a:ext cx="8352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bg1"/>
                </a:solidFill>
                <a:latin typeface="+mn-lt"/>
                <a:ea typeface="Crimson Text" charset="0"/>
                <a:cs typeface="Crimson Text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4BC9CF7-7650-1C4F-9E3C-08DF91AF1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C54D08E-BB6B-2343-A8EE-16DD22F35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3599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Färgad innehållssida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du kan använda för att lyfta fram något specifikt innehåll och skapa variation i presentationen med.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Försök hålla dig till max 6 punkter på en sida.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Texten ska vara vit för att säkerställa god kontrast mot bakgrunden.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684FB4C-B14F-EA4F-B61A-9699D21210D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13772" y="63404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60B0CB-96A7-9341-B78D-F749F3BE3308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31498BE-F0C2-414E-BDD1-7C00CCE664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F7AE20-4FA8-E041-B9EC-3C46FC7CFC1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7715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bru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8352000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1951038"/>
            <a:ext cx="8352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bg1"/>
                </a:solidFill>
                <a:latin typeface="+mn-lt"/>
                <a:ea typeface="Crimson Text" charset="0"/>
                <a:cs typeface="Crimson Text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763ABE8-48C5-A242-8A81-E87B3450E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5DA598F-0227-FC44-AE2D-5015E582B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3599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Färgad innehållssida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du kan använda för att lyfta fram något specifikt innehåll och skapa variation i presentationen med.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Försök hålla dig till max 6 punkter på en sida.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Texten ska vara vit för att säkerställa god kontrast mot bakgrunden.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7528013-DD7D-864D-BF7C-C6B6438213C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13772" y="63404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29E930-BC2F-5E4F-96DA-D7CC62B18804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580B0F6-F083-6D43-89F2-01DE80EBE1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7EAA196-8779-BC4E-9F24-0617D79034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880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gul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8352000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1951038"/>
            <a:ext cx="8352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bg1"/>
                </a:solidFill>
                <a:latin typeface="+mn-lt"/>
                <a:ea typeface="Crimson Text" charset="0"/>
                <a:cs typeface="Crimson Text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1367407-8A0E-9D49-BC42-593FDE79C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C55A8D7-5C98-3544-BAA4-D0004EEE3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3599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Färgad innehållssida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du kan använda för att lyfta fram något specifikt innehåll och skapa variation i presentationen med.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Försök hålla dig till max 6 punkter på en sida.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Texten ska vara vit för att säkerställa god kontrast mot bakgrunden.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72E48F7-4BF1-1247-9023-08EA3D98031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13772" y="63404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6F7B652-7825-694B-B6CA-0CA17095C8C5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21182FB-1179-7A45-87F5-BBB1C2BA88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BD686C0-F84D-AE48-B620-601B5CEB54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638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med hel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1650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sv-SE" noProof="0" dirty="0"/>
              <a:t>Klicka på ikonen för att lägga till en bild från G:/02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sp>
        <p:nvSpPr>
          <p:cNvPr id="20" name="toning">
            <a:extLst>
              <a:ext uri="{FF2B5EF4-FFF2-40B4-BE49-F238E27FC236}">
                <a16:creationId xmlns:a16="http://schemas.microsoft.com/office/drawing/2014/main" id="{B3EB4783-0114-6648-A338-8833091BC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1293257"/>
            <a:ext cx="12192000" cy="5558394"/>
          </a:xfrm>
          <a:gradFill>
            <a:gsLst>
              <a:gs pos="11000">
                <a:srgbClr val="000000">
                  <a:alpha val="0"/>
                </a:srgbClr>
              </a:gs>
              <a:gs pos="94000">
                <a:srgbClr val="000000">
                  <a:alpha val="74136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>
            <a:noAutofit/>
          </a:bodyPr>
          <a:lstStyle>
            <a:lvl1pPr marL="0" indent="0" algn="l">
              <a:buFont typeface="+mj-lt"/>
              <a:buNone/>
              <a:defRPr lang="sv-SE" baseline="0" smtClean="0">
                <a:solidFill>
                  <a:schemeClr val="bg1">
                    <a:alpha val="0"/>
                  </a:schemeClr>
                </a:solidFill>
              </a:defRPr>
            </a:lvl1pPr>
            <a:lvl2pPr>
              <a:defRPr lang="sv-SE" smtClean="0">
                <a:solidFill>
                  <a:schemeClr val="lt1"/>
                </a:solidFill>
              </a:defRPr>
            </a:lvl2pPr>
            <a:lvl3pPr>
              <a:defRPr lang="sv-SE" smtClean="0">
                <a:solidFill>
                  <a:schemeClr val="lt1"/>
                </a:solidFill>
              </a:defRPr>
            </a:lvl3pPr>
            <a:lvl4pPr>
              <a:defRPr lang="sv-SE" smtClean="0">
                <a:solidFill>
                  <a:schemeClr val="lt1"/>
                </a:solidFill>
              </a:defRPr>
            </a:lvl4pPr>
            <a:lvl5pPr>
              <a:defRPr lang="sv-SE">
                <a:solidFill>
                  <a:schemeClr val="lt1"/>
                </a:solidFill>
              </a:defRPr>
            </a:lvl5pPr>
          </a:lstStyle>
          <a:p>
            <a:pPr marL="228600" lvl="0" indent="-228600" algn="ctr" eaLnBrk="0" hangingPunct="0">
              <a:spcBef>
                <a:spcPct val="0"/>
              </a:spcBef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45875" y="3770803"/>
            <a:ext cx="8521912" cy="1781192"/>
          </a:xfrm>
          <a:prstGeom prst="rect">
            <a:avLst/>
          </a:prstGeom>
          <a:noFill/>
        </p:spPr>
        <p:txBody>
          <a:bodyPr anchor="b"/>
          <a:lstStyle>
            <a:lvl1pPr algn="l">
              <a:defRPr sz="6000" b="0" i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kapitelrubrik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0152C4D-AAEC-914F-9D52-A7F2C502E3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5876" y="5723152"/>
            <a:ext cx="7283562" cy="638119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sv-SE" sz="2400" dirty="0" smtClean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  <a:lvl2pPr>
              <a:defRPr lang="sv-SE" sz="4400" dirty="0" smtClean="0">
                <a:latin typeface="Calibri Light" charset="0"/>
              </a:defRPr>
            </a:lvl2pPr>
            <a:lvl3pPr>
              <a:defRPr lang="sv-SE" sz="4400" dirty="0" smtClean="0">
                <a:latin typeface="Calibri Light" charset="0"/>
              </a:defRPr>
            </a:lvl3pPr>
            <a:lvl4pPr>
              <a:defRPr lang="sv-SE" sz="4400" dirty="0" smtClean="0">
                <a:latin typeface="Calibri Light" charset="0"/>
              </a:defRPr>
            </a:lvl4pPr>
            <a:lvl5pPr>
              <a:defRPr lang="sv-SE" sz="4400" dirty="0">
                <a:latin typeface="Calibri Light" charset="0"/>
              </a:defRPr>
            </a:lvl5pPr>
          </a:lstStyle>
          <a:p>
            <a:pPr lvl="0">
              <a:spcBef>
                <a:spcPct val="0"/>
              </a:spcBef>
            </a:pPr>
            <a:r>
              <a:rPr lang="sv-SE" dirty="0"/>
              <a:t>Klicka här för att lägga till en underrubrik</a:t>
            </a:r>
          </a:p>
        </p:txBody>
      </p:sp>
      <p:sp>
        <p:nvSpPr>
          <p:cNvPr id="5" name="Instruktioner">
            <a:extLst>
              <a:ext uri="{FF2B5EF4-FFF2-40B4-BE49-F238E27FC236}">
                <a16:creationId xmlns:a16="http://schemas.microsoft.com/office/drawing/2014/main" id="{AA134B19-1428-AE42-86AD-934B80CEE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9527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Helbild med rubrik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är en sida där du kan lägga in en bild som täcker hela ytan med text placerad ovanpå. Välj en bild från bildbanken.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Observera att det ligger en tonad platta framför bilden som ska bidra till att tillräcklig kontrast uppstår. Detta påverkar också vilken typ av bilder du kan använda.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bild! 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upp 10">
            <a:extLst>
              <a:ext uri="{FF2B5EF4-FFF2-40B4-BE49-F238E27FC236}">
                <a16:creationId xmlns:a16="http://schemas.microsoft.com/office/drawing/2014/main" id="{8F762ACD-44E0-7C47-8EEC-6D49756C4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85362" y="4568121"/>
            <a:ext cx="3452615" cy="1966029"/>
            <a:chOff x="8285362" y="4568121"/>
            <a:chExt cx="3452615" cy="1966029"/>
          </a:xfrm>
        </p:grpSpPr>
        <p:sp>
          <p:nvSpPr>
            <p:cNvPr id="12" name="Frihandsfigur 11">
              <a:extLst>
                <a:ext uri="{FF2B5EF4-FFF2-40B4-BE49-F238E27FC236}">
                  <a16:creationId xmlns:a16="http://schemas.microsoft.com/office/drawing/2014/main" id="{D8B23F35-36DE-4F40-8BE8-359E95734A11}"/>
                </a:ext>
              </a:extLst>
            </p:cNvPr>
            <p:cNvSpPr/>
            <p:nvPr/>
          </p:nvSpPr>
          <p:spPr>
            <a:xfrm>
              <a:off x="9764174" y="5060058"/>
              <a:ext cx="492472" cy="491937"/>
            </a:xfrm>
            <a:custGeom>
              <a:avLst/>
              <a:gdLst>
                <a:gd name="connsiteX0" fmla="*/ 0 w 492472"/>
                <a:gd name="connsiteY0" fmla="*/ 0 h 491937"/>
                <a:gd name="connsiteX1" fmla="*/ 492472 w 492472"/>
                <a:gd name="connsiteY1" fmla="*/ 0 h 491937"/>
                <a:gd name="connsiteX2" fmla="*/ 492472 w 492472"/>
                <a:gd name="connsiteY2" fmla="*/ 491937 h 491937"/>
                <a:gd name="connsiteX3" fmla="*/ 0 w 492472"/>
                <a:gd name="connsiteY3" fmla="*/ 491937 h 49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472" h="491937">
                  <a:moveTo>
                    <a:pt x="0" y="0"/>
                  </a:moveTo>
                  <a:lnTo>
                    <a:pt x="492472" y="0"/>
                  </a:lnTo>
                  <a:lnTo>
                    <a:pt x="492472" y="491937"/>
                  </a:lnTo>
                  <a:lnTo>
                    <a:pt x="0" y="491937"/>
                  </a:lnTo>
                  <a:close/>
                </a:path>
              </a:pathLst>
            </a:custGeom>
            <a:solidFill>
              <a:srgbClr val="CD7A6E"/>
            </a:solidFill>
            <a:ln w="62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3" name="Frihandsfigur 12">
              <a:extLst>
                <a:ext uri="{FF2B5EF4-FFF2-40B4-BE49-F238E27FC236}">
                  <a16:creationId xmlns:a16="http://schemas.microsoft.com/office/drawing/2014/main" id="{C5EFC5A6-28A7-7D4C-A604-AFD19D5E3228}"/>
                </a:ext>
              </a:extLst>
            </p:cNvPr>
            <p:cNvSpPr/>
            <p:nvPr/>
          </p:nvSpPr>
          <p:spPr>
            <a:xfrm>
              <a:off x="9270306" y="6042212"/>
              <a:ext cx="492472" cy="491937"/>
            </a:xfrm>
            <a:custGeom>
              <a:avLst/>
              <a:gdLst>
                <a:gd name="connsiteX0" fmla="*/ 0 w 492472"/>
                <a:gd name="connsiteY0" fmla="*/ 0 h 491937"/>
                <a:gd name="connsiteX1" fmla="*/ 492472 w 492472"/>
                <a:gd name="connsiteY1" fmla="*/ 0 h 491937"/>
                <a:gd name="connsiteX2" fmla="*/ 492472 w 492472"/>
                <a:gd name="connsiteY2" fmla="*/ 491937 h 491937"/>
                <a:gd name="connsiteX3" fmla="*/ 0 w 492472"/>
                <a:gd name="connsiteY3" fmla="*/ 491937 h 49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472" h="491937">
                  <a:moveTo>
                    <a:pt x="0" y="0"/>
                  </a:moveTo>
                  <a:lnTo>
                    <a:pt x="492472" y="0"/>
                  </a:lnTo>
                  <a:lnTo>
                    <a:pt x="492472" y="491937"/>
                  </a:lnTo>
                  <a:lnTo>
                    <a:pt x="0" y="491937"/>
                  </a:lnTo>
                  <a:close/>
                </a:path>
              </a:pathLst>
            </a:custGeom>
            <a:solidFill>
              <a:srgbClr val="CE8036"/>
            </a:solidFill>
            <a:ln w="62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4" name="Frihandsfigur 13">
              <a:extLst>
                <a:ext uri="{FF2B5EF4-FFF2-40B4-BE49-F238E27FC236}">
                  <a16:creationId xmlns:a16="http://schemas.microsoft.com/office/drawing/2014/main" id="{17B7AF5D-0C13-9C4A-98F9-3FB841F1454F}"/>
                </a:ext>
              </a:extLst>
            </p:cNvPr>
            <p:cNvSpPr/>
            <p:nvPr/>
          </p:nvSpPr>
          <p:spPr>
            <a:xfrm>
              <a:off x="8285362" y="6042213"/>
              <a:ext cx="492472" cy="491937"/>
            </a:xfrm>
            <a:custGeom>
              <a:avLst/>
              <a:gdLst>
                <a:gd name="connsiteX0" fmla="*/ 0 w 492472"/>
                <a:gd name="connsiteY0" fmla="*/ 0 h 491937"/>
                <a:gd name="connsiteX1" fmla="*/ 492472 w 492472"/>
                <a:gd name="connsiteY1" fmla="*/ 0 h 491937"/>
                <a:gd name="connsiteX2" fmla="*/ 492472 w 492472"/>
                <a:gd name="connsiteY2" fmla="*/ 491937 h 491937"/>
                <a:gd name="connsiteX3" fmla="*/ 0 w 492472"/>
                <a:gd name="connsiteY3" fmla="*/ 491937 h 49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472" h="491937">
                  <a:moveTo>
                    <a:pt x="0" y="0"/>
                  </a:moveTo>
                  <a:lnTo>
                    <a:pt x="492472" y="0"/>
                  </a:lnTo>
                  <a:lnTo>
                    <a:pt x="492472" y="491937"/>
                  </a:lnTo>
                  <a:lnTo>
                    <a:pt x="0" y="491937"/>
                  </a:lnTo>
                  <a:close/>
                </a:path>
              </a:pathLst>
            </a:custGeom>
            <a:solidFill>
              <a:srgbClr val="546850"/>
            </a:solidFill>
            <a:ln w="62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5" name="Frihandsfigur 14">
              <a:extLst>
                <a:ext uri="{FF2B5EF4-FFF2-40B4-BE49-F238E27FC236}">
                  <a16:creationId xmlns:a16="http://schemas.microsoft.com/office/drawing/2014/main" id="{0B3D7F2B-7D50-B24F-88E8-B04B2705BE36}"/>
                </a:ext>
              </a:extLst>
            </p:cNvPr>
            <p:cNvSpPr/>
            <p:nvPr/>
          </p:nvSpPr>
          <p:spPr>
            <a:xfrm>
              <a:off x="10753033" y="4568121"/>
              <a:ext cx="492472" cy="491937"/>
            </a:xfrm>
            <a:custGeom>
              <a:avLst/>
              <a:gdLst>
                <a:gd name="connsiteX0" fmla="*/ 0 w 492472"/>
                <a:gd name="connsiteY0" fmla="*/ 0 h 491937"/>
                <a:gd name="connsiteX1" fmla="*/ 492472 w 492472"/>
                <a:gd name="connsiteY1" fmla="*/ 0 h 491937"/>
                <a:gd name="connsiteX2" fmla="*/ 492472 w 492472"/>
                <a:gd name="connsiteY2" fmla="*/ 491937 h 491937"/>
                <a:gd name="connsiteX3" fmla="*/ 0 w 492472"/>
                <a:gd name="connsiteY3" fmla="*/ 491937 h 49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472" h="491937">
                  <a:moveTo>
                    <a:pt x="0" y="0"/>
                  </a:moveTo>
                  <a:lnTo>
                    <a:pt x="492472" y="0"/>
                  </a:lnTo>
                  <a:lnTo>
                    <a:pt x="492472" y="491937"/>
                  </a:lnTo>
                  <a:lnTo>
                    <a:pt x="0" y="491937"/>
                  </a:lnTo>
                  <a:close/>
                </a:path>
              </a:pathLst>
            </a:custGeom>
            <a:solidFill>
              <a:srgbClr val="D1D1CB"/>
            </a:solidFill>
            <a:ln w="62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6" name="Frihandsfigur 15">
              <a:extLst>
                <a:ext uri="{FF2B5EF4-FFF2-40B4-BE49-F238E27FC236}">
                  <a16:creationId xmlns:a16="http://schemas.microsoft.com/office/drawing/2014/main" id="{8DD01B17-E146-2740-BF44-6332EF92F03B}"/>
                </a:ext>
              </a:extLst>
            </p:cNvPr>
            <p:cNvSpPr/>
            <p:nvPr/>
          </p:nvSpPr>
          <p:spPr>
            <a:xfrm>
              <a:off x="11245505" y="5072807"/>
              <a:ext cx="492472" cy="491937"/>
            </a:xfrm>
            <a:custGeom>
              <a:avLst/>
              <a:gdLst>
                <a:gd name="connsiteX0" fmla="*/ 0 w 492472"/>
                <a:gd name="connsiteY0" fmla="*/ 0 h 491937"/>
                <a:gd name="connsiteX1" fmla="*/ 492472 w 492472"/>
                <a:gd name="connsiteY1" fmla="*/ 0 h 491937"/>
                <a:gd name="connsiteX2" fmla="*/ 492472 w 492472"/>
                <a:gd name="connsiteY2" fmla="*/ 491937 h 491937"/>
                <a:gd name="connsiteX3" fmla="*/ 0 w 492472"/>
                <a:gd name="connsiteY3" fmla="*/ 491937 h 49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472" h="491937">
                  <a:moveTo>
                    <a:pt x="0" y="0"/>
                  </a:moveTo>
                  <a:lnTo>
                    <a:pt x="492472" y="0"/>
                  </a:lnTo>
                  <a:lnTo>
                    <a:pt x="492472" y="491937"/>
                  </a:lnTo>
                  <a:lnTo>
                    <a:pt x="0" y="491937"/>
                  </a:lnTo>
                  <a:close/>
                </a:path>
              </a:pathLst>
            </a:custGeom>
            <a:solidFill>
              <a:srgbClr val="696959"/>
            </a:solidFill>
            <a:ln w="62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</p:grpSp>
      <p:pic>
        <p:nvPicPr>
          <p:cNvPr id="10" name="logotyp">
            <a:extLst>
              <a:ext uri="{FF2B5EF4-FFF2-40B4-BE49-F238E27FC236}">
                <a16:creationId xmlns:a16="http://schemas.microsoft.com/office/drawing/2014/main" id="{44CE5FB5-5497-C440-8687-2050AD05F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6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>
            <a:extLst>
              <a:ext uri="{FF2B5EF4-FFF2-40B4-BE49-F238E27FC236}">
                <a16:creationId xmlns:a16="http://schemas.microsoft.com/office/drawing/2014/main" id="{E7F663AC-89D4-1844-81AC-B2FF11DBB9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ange en rubrik för sidan</a:t>
            </a:r>
          </a:p>
        </p:txBody>
      </p:sp>
      <p:sp>
        <p:nvSpPr>
          <p:cNvPr id="6" name="Platshållare för bild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1650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sv-SE" noProof="0" dirty="0"/>
              <a:t>Klicka på ikonen för att lägga till en bild från G:/02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05CF38B-01FA-3848-9474-DB4687332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05325FD-8DB8-1F47-B465-7C624BEE8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26491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Helbild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är en sida där du kan lägga in en bild som täcker hela ytan. Välj en bild från bildbanken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du behöver en rubrik av tillgänglighetsskäl, ange den ovanför bilden. Denna syns ej i presentationsläge.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bild!</a:t>
            </a:r>
            <a:endParaRPr lang="sv-SE" sz="1200" i="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232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1047988" y="2211333"/>
            <a:ext cx="10096024" cy="1217667"/>
          </a:xfrm>
          <a:prstGeom prst="rect">
            <a:avLst/>
          </a:prstGeom>
          <a:noFill/>
        </p:spPr>
        <p:txBody>
          <a:bodyPr/>
          <a:lstStyle>
            <a:lvl1pPr algn="ctr">
              <a:defRPr sz="4400" b="0" i="0" baseline="0">
                <a:solidFill>
                  <a:schemeClr val="bg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ett citat</a:t>
            </a:r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0" hasCustomPrompt="1"/>
          </p:nvPr>
        </p:nvSpPr>
        <p:spPr>
          <a:xfrm>
            <a:off x="1047988" y="3842525"/>
            <a:ext cx="10096024" cy="904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0" i="1">
                <a:solidFill>
                  <a:schemeClr val="bg1"/>
                </a:solidFill>
                <a:latin typeface="+mn-lt"/>
                <a:ea typeface="Ubuntu Light" charset="0"/>
                <a:cs typeface="Ubuntu Light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sv-SE" sz="2600" dirty="0"/>
              <a:t>- Namn Efternamn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6D786EF-65AA-C643-BE54-704EA327E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6A0C513B-A629-E24A-A00D-E2C304CE3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4668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Citatsida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lyfta fram ett citat mot en färgad bakgrund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Texten ska vara vit för att säkerställa god kontrast mot bakgrunden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D1563E9-6300-864F-A4A8-66EAE51872D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E2129E-1F5E-AE4E-9AC8-67DBC424947C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351D71E-A2BD-2444-9537-CFE03C3AF45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E307FC1-AA74-374B-BFD6-FB4D255E82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48377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ida,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3225D613-9D0E-F548-878D-1075F816AF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ange en rubrik för sidan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492C153-45F9-604C-AADA-51083A02C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4669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Blank sida </a:t>
            </a: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 att fritt kunna placera innehåll vid behov.</a:t>
            </a:r>
            <a:b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Använd endast denna sida när ingen annan mallsida fungerar. Säkerställ att ditt innehåll har god tillgänglighet.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300C7D4-A7C7-DB42-842A-49A686FD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ida, ros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892BA398-3928-1A4B-B277-1923AF841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ange en rubrik för sidan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492C153-45F9-604C-AADA-51083A02C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6644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Blank sida färgad</a:t>
            </a: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för att fritt kunna placera innehåll vid behov.</a:t>
            </a:r>
            <a:b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Använd endast denna sida när ingen annan mallsida fungerar. Säkerställ att ditt innehåll har god tillgänglighet.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091E7E3-A452-114E-954D-6E83DD619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38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5580000" cy="1221612"/>
          </a:xfrm>
          <a:prstGeom prst="rect">
            <a:avLst/>
          </a:prstGeom>
          <a:noFill/>
        </p:spPr>
        <p:txBody>
          <a:bodyPr/>
          <a:lstStyle>
            <a:lvl1pPr>
              <a:defRPr sz="4400" b="0" i="0">
                <a:solidFill>
                  <a:srgbClr val="D7817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5579999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1" name="Chart Placeholder 5">
            <a:extLst>
              <a:ext uri="{FF2B5EF4-FFF2-40B4-BE49-F238E27FC236}">
                <a16:creationId xmlns:a16="http://schemas.microsoft.com/office/drawing/2014/main" id="{FE132845-4774-4442-8408-7979D0E5ABA0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7112210" y="719579"/>
            <a:ext cx="4625767" cy="4914584"/>
          </a:xfrm>
        </p:spPr>
        <p:txBody>
          <a:bodyPr lIns="108000" tIns="108000" rIns="108000">
            <a:normAutofit/>
          </a:bodyPr>
          <a:lstStyle>
            <a:lvl1pPr marL="0" indent="0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på ikonen för att </a:t>
            </a:r>
            <a:br>
              <a:rPr lang="sv-SE" dirty="0"/>
            </a:br>
            <a:r>
              <a:rPr lang="sv-SE" dirty="0"/>
              <a:t>infoga ett diagram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2168FC6-603A-3744-8BE6-746A27B65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6644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Diagramsida med rubrik och text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kopiera något av diagrammen från instruktionskapitlet för bästa resultat. 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ditt diagram!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E59F1846-7D5A-7D4B-9A32-5DE17748C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43F590F-1515-1E47-806A-191DEF1D1F1B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703263" y="6340474"/>
            <a:ext cx="2743200" cy="365125"/>
          </a:xfrm>
        </p:spPr>
        <p:txBody>
          <a:bodyPr/>
          <a:lstStyle/>
          <a:p>
            <a:fld id="{1A442AB7-D8D7-5F40-A08B-EBF669C188F9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6891B20-0432-F447-BFA7-20EE1C13EF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A6565C4-AAD8-814D-8B74-B2E1DAB794B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4724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EB66C0CF-8D23-E34D-9657-9C68D4542B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ange en rubrik för sidan</a:t>
            </a:r>
          </a:p>
        </p:txBody>
      </p:sp>
      <p:sp>
        <p:nvSpPr>
          <p:cNvPr id="11" name="Chart Placeholder 5">
            <a:extLst>
              <a:ext uri="{FF2B5EF4-FFF2-40B4-BE49-F238E27FC236}">
                <a16:creationId xmlns:a16="http://schemas.microsoft.com/office/drawing/2014/main" id="{FE132845-4774-4442-8408-7979D0E5ABA0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480459" y="944879"/>
            <a:ext cx="11231081" cy="4968241"/>
          </a:xfrm>
        </p:spPr>
        <p:txBody>
          <a:bodyPr lIns="108000" tIns="108000" rIns="108000">
            <a:normAutofit/>
          </a:bodyPr>
          <a:lstStyle>
            <a:lvl1pPr marL="0" indent="0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på ikonen för att infoga ett diagram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2E566E2-BBD9-BD45-ABBF-A14EFC543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26491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Diagramsida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kopiera något av diagrammen från instruktionskapitlet för bästa resultat. </a:t>
            </a: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du behöver en rubrik av tillgänglighetsskäl, ange den ovanför bilden. Denna syns ej i presentationsläge.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ditt diagram!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F5245E9-D250-6F42-A707-DB7533C5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C6ADD88-D705-B541-8A44-4CCC8AFA8155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477838" y="6340474"/>
            <a:ext cx="2743200" cy="365125"/>
          </a:xfrm>
        </p:spPr>
        <p:txBody>
          <a:bodyPr/>
          <a:lstStyle/>
          <a:p>
            <a:fld id="{81556E09-E23F-4E42-BB11-B40308F5EF30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21549EE-753B-3E44-B96E-6E36CDB6139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B158EC0-FD9A-8A40-9387-9A2ED6C0913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937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dub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5375FA89-5363-7A4C-85BA-B8EF2D2325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ange en rubrik för sidan</a:t>
            </a:r>
          </a:p>
        </p:txBody>
      </p:sp>
      <p:sp>
        <p:nvSpPr>
          <p:cNvPr id="4" name="Chart Placeholder 5">
            <a:extLst>
              <a:ext uri="{FF2B5EF4-FFF2-40B4-BE49-F238E27FC236}">
                <a16:creationId xmlns:a16="http://schemas.microsoft.com/office/drawing/2014/main" id="{9D3E837F-8D94-4749-BE89-D15DF9733BF0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556591" y="944879"/>
            <a:ext cx="5396810" cy="4968241"/>
          </a:xfrm>
        </p:spPr>
        <p:txBody>
          <a:bodyPr lIns="108000" tIns="108000" rIns="108000">
            <a:normAutofit/>
          </a:bodyPr>
          <a:lstStyle>
            <a:lvl1pPr marL="0" indent="0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infoga ett diagram</a:t>
            </a:r>
          </a:p>
        </p:txBody>
      </p:sp>
      <p:sp>
        <p:nvSpPr>
          <p:cNvPr id="11" name="Chart Placeholder 5">
            <a:extLst>
              <a:ext uri="{FF2B5EF4-FFF2-40B4-BE49-F238E27FC236}">
                <a16:creationId xmlns:a16="http://schemas.microsoft.com/office/drawing/2014/main" id="{FE132845-4774-4442-8408-7979D0E5ABA0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6351104" y="944879"/>
            <a:ext cx="5396810" cy="4968241"/>
          </a:xfrm>
        </p:spPr>
        <p:txBody>
          <a:bodyPr lIns="108000" tIns="108000" rIns="108000">
            <a:normAutofit/>
          </a:bodyPr>
          <a:lstStyle>
            <a:lvl1pPr marL="0" indent="0">
              <a:buFont typeface="Wingdings" panose="05000000000000000000" pitchFamily="2" charset="2"/>
              <a:buNone/>
              <a:defRPr sz="2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infoga ett diagram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35DAE00-051C-224E-87B1-E6CE08519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26491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Dubbla diagram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kopiera något av diagrammen från instruktionskapitlet för bästa resultat. </a:t>
            </a: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du behöver en rubrik av tillgänglighetsskäl, ange den ovanför bilden. Denna syns ej i presentationsläge.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ditt diagram!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E7283D4-5413-D144-A257-D4E2B9859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6F702A1-EE18-EF4B-B9BD-15270C4B528B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56591" y="6356771"/>
            <a:ext cx="2743200" cy="365125"/>
          </a:xfrm>
        </p:spPr>
        <p:txBody>
          <a:bodyPr/>
          <a:lstStyle/>
          <a:p>
            <a:fld id="{8EAC890E-6A19-104D-8AA4-7D24B6ACD6BF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48D6899-66B9-6248-8198-CF5AA1672CB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858FE13C-A72C-EE4D-A911-14595470236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0557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,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8343822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12" name="Platshållare för tabell 2">
            <a:extLst>
              <a:ext uri="{FF2B5EF4-FFF2-40B4-BE49-F238E27FC236}">
                <a16:creationId xmlns:a16="http://schemas.microsoft.com/office/drawing/2014/main" id="{36D2E2DA-F640-4848-8F1C-FE2698D0612D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703263" y="1951200"/>
            <a:ext cx="8343900" cy="358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tabell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7D39709-99C1-2A4F-9B9F-21B39456C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A9615CA-77B8-E949-8DB2-3E07ED2E4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15695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 &amp; tabell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skriva en rubrik och visa en tabell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sz="1200" i="0" u="none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Färgerna på rubrik &amp; text är valda för att säkerställa god kontrast.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FAEA16A-8B7E-0D43-B02E-E13F64DE449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26609"/>
            <a:ext cx="2743200" cy="365125"/>
          </a:xfrm>
        </p:spPr>
        <p:txBody>
          <a:bodyPr/>
          <a:lstStyle/>
          <a:p>
            <a:fld id="{6131EDC8-8DF3-1B4C-AF48-5C81E4E00C67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D33509E-9DC4-5F4E-92DF-D08575B8F39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92924FE-D2C4-EC46-ADE4-186EF6AAC51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0801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,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353FD396-E561-A14C-B8BF-A1AEC2A789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ange en rubrik för sidan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2E566E2-BBD9-BD45-ABBF-A14EFC543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0672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Tabellsida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kopiera tabellen från instruktionskapitlet för bästa resultat. </a:t>
            </a: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du behöver en rubrik av tillgänglighetsskäl, ange den ovanför bilden. Denna syns ej i presentationsläge.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tabell!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F5245E9-D250-6F42-A707-DB7533C5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3" name="Platshållare för tabell 2">
            <a:extLst>
              <a:ext uri="{FF2B5EF4-FFF2-40B4-BE49-F238E27FC236}">
                <a16:creationId xmlns:a16="http://schemas.microsoft.com/office/drawing/2014/main" id="{9BE91E7C-A7CF-5E46-A340-88F53E79D81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477838" y="924717"/>
            <a:ext cx="11260137" cy="50085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tabell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6A1663F-75D7-1E49-A575-6F0EBD83A6F6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54025" y="6301209"/>
            <a:ext cx="2743200" cy="365125"/>
          </a:xfrm>
        </p:spPr>
        <p:txBody>
          <a:bodyPr/>
          <a:lstStyle/>
          <a:p>
            <a:fld id="{47461F86-E408-504B-86B0-6E0FDD15A702}" type="datetime1">
              <a:rPr lang="sv-SE" smtClean="0"/>
              <a:t>2026-10-09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673A84F8-519D-7742-BCA3-B94EB75A66A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A4EB6082-85D7-EA43-8431-D5643549BCE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87794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,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57DA9014-414A-3147-8AEE-50A95009A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571500"/>
            <a:ext cx="10515600" cy="512479"/>
          </a:xfrm>
        </p:spPr>
        <p:txBody>
          <a:bodyPr/>
          <a:lstStyle>
            <a:lvl1pPr>
              <a:defRPr sz="2000"/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F5245E9-D250-6F42-A707-DB7533C5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7" name="Platshållare för SmartArt 4">
            <a:extLst>
              <a:ext uri="{FF2B5EF4-FFF2-40B4-BE49-F238E27FC236}">
                <a16:creationId xmlns:a16="http://schemas.microsoft.com/office/drawing/2014/main" id="{465B5C9E-FFB5-6445-9418-3912DAF485B5}"/>
              </a:ext>
            </a:extLst>
          </p:cNvPr>
          <p:cNvSpPr>
            <a:spLocks noGrp="1"/>
          </p:cNvSpPr>
          <p:nvPr>
            <p:ph type="dgm" sz="quarter" idx="20"/>
          </p:nvPr>
        </p:nvSpPr>
        <p:spPr>
          <a:xfrm>
            <a:off x="477838" y="923925"/>
            <a:ext cx="11260137" cy="50085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SmartArt-grafik</a:t>
            </a:r>
            <a:endParaRPr lang="sv-SE" dirty="0"/>
          </a:p>
        </p:txBody>
      </p:sp>
      <p:sp>
        <p:nvSpPr>
          <p:cNvPr id="4" name="instruktioner">
            <a:extLst>
              <a:ext uri="{FF2B5EF4-FFF2-40B4-BE49-F238E27FC236}">
                <a16:creationId xmlns:a16="http://schemas.microsoft.com/office/drawing/2014/main" id="{A2E566E2-BBD9-BD45-ABBF-A14EFC543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160000" y="39550"/>
            <a:ext cx="2160000" cy="17670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Sida för stort </a:t>
            </a:r>
            <a:r>
              <a:rPr lang="sv-SE" sz="1200" i="1" u="non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SmartArt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tänk på att inte göra grafiken för komplex. Berätta för åhörarna om de olika komponenterna.</a:t>
            </a: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du behöver en rubrik av tillgänglighetsskäl, ange den ovanför bilden. Denna syns ej i presentationsläge.</a:t>
            </a:r>
          </a:p>
        </p:txBody>
      </p:sp>
      <p:sp>
        <p:nvSpPr>
          <p:cNvPr id="10" name="Platshållare för datum 1">
            <a:extLst>
              <a:ext uri="{FF2B5EF4-FFF2-40B4-BE49-F238E27FC236}">
                <a16:creationId xmlns:a16="http://schemas.microsoft.com/office/drawing/2014/main" id="{8404828A-C145-44A0-93EE-57ED2A698C01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454025" y="6301209"/>
            <a:ext cx="2743200" cy="365125"/>
          </a:xfrm>
        </p:spPr>
        <p:txBody>
          <a:bodyPr/>
          <a:lstStyle/>
          <a:p>
            <a:fld id="{47461F86-E408-504B-86B0-6E0FDD15A702}" type="datetime1">
              <a:rPr lang="sv-SE" smtClean="0"/>
              <a:t>2026-10-09</a:t>
            </a:fld>
            <a:endParaRPr lang="sv-SE"/>
          </a:p>
        </p:txBody>
      </p:sp>
      <p:sp>
        <p:nvSpPr>
          <p:cNvPr id="11" name="Platshållare för sidfot 6">
            <a:extLst>
              <a:ext uri="{FF2B5EF4-FFF2-40B4-BE49-F238E27FC236}">
                <a16:creationId xmlns:a16="http://schemas.microsoft.com/office/drawing/2014/main" id="{0B65DD3A-E642-4A58-B0A6-8EE8F19697E8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4038600" y="6340475"/>
            <a:ext cx="4114800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12" name="Platshållare för bildnummer 7">
            <a:extLst>
              <a:ext uri="{FF2B5EF4-FFF2-40B4-BE49-F238E27FC236}">
                <a16:creationId xmlns:a16="http://schemas.microsoft.com/office/drawing/2014/main" id="{DC9C01CB-BD5E-4063-B2CB-62FE2DE4AFE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316656" y="6340475"/>
            <a:ext cx="2743200" cy="365125"/>
          </a:xfrm>
        </p:spPr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9550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skrivning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93619D3B-207D-49EC-9619-36E21ABC6C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8343822" cy="782699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1951038"/>
            <a:ext cx="8343900" cy="3584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beskrivande text om din tabell/diagram/</a:t>
            </a:r>
            <a:r>
              <a:rPr lang="sv-SE" dirty="0" err="1"/>
              <a:t>SmartArt</a:t>
            </a:r>
            <a:endParaRPr lang="sv-SE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A9615CA-77B8-E949-8DB2-3E07ED2E4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257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Förklaring för grafik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förklara innehållet i skriven text. Det är underlättande att beskriva t ex förändringar över tid och liknande här.</a:t>
            </a: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tabell/diagram! I den kan du också hänvisa till förklaringen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7D39709-99C1-2A4F-9B9F-21B39456C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9" name="Platshållare för datum 1">
            <a:extLst>
              <a:ext uri="{FF2B5EF4-FFF2-40B4-BE49-F238E27FC236}">
                <a16:creationId xmlns:a16="http://schemas.microsoft.com/office/drawing/2014/main" id="{BF31A35C-13B8-4E28-ADEE-B965A471E66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26609"/>
            <a:ext cx="2743200" cy="365125"/>
          </a:xfrm>
        </p:spPr>
        <p:txBody>
          <a:bodyPr/>
          <a:lstStyle/>
          <a:p>
            <a:fld id="{6131EDC8-8DF3-1B4C-AF48-5C81E4E00C67}" type="datetime1">
              <a:rPr lang="sv-SE" smtClean="0"/>
              <a:t>2026-10-09</a:t>
            </a:fld>
            <a:endParaRPr lang="sv-SE"/>
          </a:p>
        </p:txBody>
      </p:sp>
      <p:sp>
        <p:nvSpPr>
          <p:cNvPr id="12" name="Platshållare för sidfot 2">
            <a:extLst>
              <a:ext uri="{FF2B5EF4-FFF2-40B4-BE49-F238E27FC236}">
                <a16:creationId xmlns:a16="http://schemas.microsoft.com/office/drawing/2014/main" id="{E190796F-953A-477B-809F-4EBED5FE307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40475"/>
            <a:ext cx="4114800" cy="365125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bildnummer 3">
            <a:extLst>
              <a:ext uri="{FF2B5EF4-FFF2-40B4-BE49-F238E27FC236}">
                <a16:creationId xmlns:a16="http://schemas.microsoft.com/office/drawing/2014/main" id="{5394F136-B5A2-490F-8322-7B2BBCC7A6B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316656" y="6340475"/>
            <a:ext cx="2743200" cy="365125"/>
          </a:xfrm>
        </p:spPr>
        <p:txBody>
          <a:bodyPr/>
          <a:lstStyle/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6435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/fakta,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FC77D4CA-AF50-034D-813E-4C9B837E2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2743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ubrik 1">
            <a:extLst>
              <a:ext uri="{FF2B5EF4-FFF2-40B4-BE49-F238E27FC236}">
                <a16:creationId xmlns:a16="http://schemas.microsoft.com/office/drawing/2014/main" id="{394508F6-8FEC-B642-88CE-18B33AB84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10011042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16" name="Platshållare för text 10">
            <a:extLst>
              <a:ext uri="{FF2B5EF4-FFF2-40B4-BE49-F238E27FC236}">
                <a16:creationId xmlns:a16="http://schemas.microsoft.com/office/drawing/2014/main" id="{E13CFB29-0DEE-E743-B604-C9DC83350B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3342" y="5015728"/>
            <a:ext cx="2232190" cy="8815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7" name="Platshållare för text 10">
            <a:extLst>
              <a:ext uri="{FF2B5EF4-FFF2-40B4-BE49-F238E27FC236}">
                <a16:creationId xmlns:a16="http://schemas.microsoft.com/office/drawing/2014/main" id="{7587250E-0742-A94E-A6BF-23A11DF481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39046" y="5015728"/>
            <a:ext cx="2232190" cy="8815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8" name="Platshållare för text 10">
            <a:extLst>
              <a:ext uri="{FF2B5EF4-FFF2-40B4-BE49-F238E27FC236}">
                <a16:creationId xmlns:a16="http://schemas.microsoft.com/office/drawing/2014/main" id="{2F653A43-FFEA-DC49-87F2-39833F76FF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4750" y="5015728"/>
            <a:ext cx="2232190" cy="8815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9" name="Platshållare för text 10">
            <a:extLst>
              <a:ext uri="{FF2B5EF4-FFF2-40B4-BE49-F238E27FC236}">
                <a16:creationId xmlns:a16="http://schemas.microsoft.com/office/drawing/2014/main" id="{1B04B297-7B39-0841-812E-A17FBB09B5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10456" y="5015728"/>
            <a:ext cx="2232190" cy="8815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6" name="Platshållare för bild 9">
            <a:extLst>
              <a:ext uri="{FF2B5EF4-FFF2-40B4-BE49-F238E27FC236}">
                <a16:creationId xmlns:a16="http://schemas.microsoft.com/office/drawing/2014/main" id="{5E3FBD04-0A8D-F746-86EB-E976E3C2A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3341" y="3013162"/>
            <a:ext cx="2232190" cy="19636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till en bild från G:/ 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19BEA3D-6D32-D94C-B0B6-1331272B59AE}"/>
              </a:ext>
            </a:extLst>
          </p:cNvPr>
          <p:cNvSpPr/>
          <p:nvPr userDrawn="1"/>
        </p:nvSpPr>
        <p:spPr>
          <a:xfrm>
            <a:off x="-2264735" y="24063"/>
            <a:ext cx="2160000" cy="6764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Använd denna </a:t>
            </a:r>
            <a:r>
              <a:rPr lang="sv-SE" sz="1200" i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sidtyp</a:t>
            </a:r>
            <a:r>
              <a:rPr lang="sv-SE" sz="1200" i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för att visa en process eller tidslinje etc. 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56A8E48-5C13-5F43-9B2D-519413E7D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11" name="Platshållare för bild 9">
            <a:extLst>
              <a:ext uri="{FF2B5EF4-FFF2-40B4-BE49-F238E27FC236}">
                <a16:creationId xmlns:a16="http://schemas.microsoft.com/office/drawing/2014/main" id="{9CF74937-64E5-E64C-A0AC-6E0171C67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39046" y="3013162"/>
            <a:ext cx="2232190" cy="19636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till en bild från G:/ 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sp>
        <p:nvSpPr>
          <p:cNvPr id="12" name="Platshållare för bild 9">
            <a:extLst>
              <a:ext uri="{FF2B5EF4-FFF2-40B4-BE49-F238E27FC236}">
                <a16:creationId xmlns:a16="http://schemas.microsoft.com/office/drawing/2014/main" id="{31DD97CD-9B3C-894B-AE89-9EA0B099C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74751" y="3013162"/>
            <a:ext cx="2232190" cy="19636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till en bild från G:/ 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sp>
        <p:nvSpPr>
          <p:cNvPr id="15" name="Platshållare för bild 9">
            <a:extLst>
              <a:ext uri="{FF2B5EF4-FFF2-40B4-BE49-F238E27FC236}">
                <a16:creationId xmlns:a16="http://schemas.microsoft.com/office/drawing/2014/main" id="{F78C33AD-EA3A-F448-BCEA-273D5E421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510456" y="3013162"/>
            <a:ext cx="2232190" cy="19636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till en bild från G:/ 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9365684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/fakta, 3 indikato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FC77D4CA-AF50-034D-813E-4C9B837E2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2743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ubrik 1">
            <a:extLst>
              <a:ext uri="{FF2B5EF4-FFF2-40B4-BE49-F238E27FC236}">
                <a16:creationId xmlns:a16="http://schemas.microsoft.com/office/drawing/2014/main" id="{394508F6-8FEC-B642-88CE-18B33AB84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10011042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sp>
        <p:nvSpPr>
          <p:cNvPr id="16" name="text1">
            <a:extLst>
              <a:ext uri="{FF2B5EF4-FFF2-40B4-BE49-F238E27FC236}">
                <a16:creationId xmlns:a16="http://schemas.microsoft.com/office/drawing/2014/main" id="{E13CFB29-0DEE-E743-B604-C9DC83350B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3342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7" name="text2">
            <a:extLst>
              <a:ext uri="{FF2B5EF4-FFF2-40B4-BE49-F238E27FC236}">
                <a16:creationId xmlns:a16="http://schemas.microsoft.com/office/drawing/2014/main" id="{7587250E-0742-A94E-A6BF-23A11DF481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39046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8" name="text3">
            <a:extLst>
              <a:ext uri="{FF2B5EF4-FFF2-40B4-BE49-F238E27FC236}">
                <a16:creationId xmlns:a16="http://schemas.microsoft.com/office/drawing/2014/main" id="{2F653A43-FFEA-DC49-87F2-39833F76FF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4750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783F9449-4842-0747-850D-F6E7563BC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6179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11AE12C2-0F74-E64A-A1FE-CBB388253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0101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Ellips 23">
            <a:extLst>
              <a:ext uri="{FF2B5EF4-FFF2-40B4-BE49-F238E27FC236}">
                <a16:creationId xmlns:a16="http://schemas.microsoft.com/office/drawing/2014/main" id="{8F08C173-EC43-134C-8989-CCCEDA7D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54023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619BEA3D-6D32-D94C-B0B6-1331272B5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8740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Indikatorer 3 st</a:t>
            </a: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Använd denna </a:t>
            </a:r>
            <a:r>
              <a:rPr lang="sv-SE" sz="1200" i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sidtyp</a:t>
            </a: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för att visa en process, tidslinje eller för att visa indikatorer av något slag.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56A8E48-5C13-5F43-9B2D-519413E7D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586"/>
          <a:stretch/>
        </p:blipFill>
        <p:spPr>
          <a:xfrm>
            <a:off x="10714383" y="6194004"/>
            <a:ext cx="1023592" cy="345330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C1F902-6221-8643-86BB-E4540CDB2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29437" y="2963220"/>
            <a:ext cx="1980000" cy="1980000"/>
          </a:xfrm>
        </p:spPr>
        <p:txBody>
          <a:bodyPr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26" name="Platshållare för innehåll 2">
            <a:extLst>
              <a:ext uri="{FF2B5EF4-FFF2-40B4-BE49-F238E27FC236}">
                <a16:creationId xmlns:a16="http://schemas.microsoft.com/office/drawing/2014/main" id="{54602595-FB73-244D-88AD-6DA12F395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781185" y="2963220"/>
            <a:ext cx="1980000" cy="1980000"/>
          </a:xfrm>
        </p:spPr>
        <p:txBody>
          <a:bodyPr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27" name="Platshållare för innehåll 2">
            <a:extLst>
              <a:ext uri="{FF2B5EF4-FFF2-40B4-BE49-F238E27FC236}">
                <a16:creationId xmlns:a16="http://schemas.microsoft.com/office/drawing/2014/main" id="{04956AE5-5653-D643-938B-282248AEA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732933" y="2963220"/>
            <a:ext cx="1980000" cy="1980000"/>
          </a:xfrm>
        </p:spPr>
        <p:txBody>
          <a:bodyPr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</p:spTree>
    <p:extLst>
      <p:ext uri="{BB962C8B-B14F-4D97-AF65-F5344CB8AC3E}">
        <p14:creationId xmlns:p14="http://schemas.microsoft.com/office/powerpoint/2010/main" val="1260208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/fakta, 4 indikato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FC77D4CA-AF50-034D-813E-4C9B837E2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2743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ubrik 1">
            <a:extLst>
              <a:ext uri="{FF2B5EF4-FFF2-40B4-BE49-F238E27FC236}">
                <a16:creationId xmlns:a16="http://schemas.microsoft.com/office/drawing/2014/main" id="{394508F6-8FEC-B642-88CE-18B33AB84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10011042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bg1"/>
                </a:solidFill>
                <a:latin typeface="Ubuntu Light" charset="0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16" name="text1">
            <a:extLst>
              <a:ext uri="{FF2B5EF4-FFF2-40B4-BE49-F238E27FC236}">
                <a16:creationId xmlns:a16="http://schemas.microsoft.com/office/drawing/2014/main" id="{E13CFB29-0DEE-E743-B604-C9DC83350B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3342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7" name="text2">
            <a:extLst>
              <a:ext uri="{FF2B5EF4-FFF2-40B4-BE49-F238E27FC236}">
                <a16:creationId xmlns:a16="http://schemas.microsoft.com/office/drawing/2014/main" id="{7587250E-0742-A94E-A6BF-23A11DF4813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62196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8" name="text3">
            <a:extLst>
              <a:ext uri="{FF2B5EF4-FFF2-40B4-BE49-F238E27FC236}">
                <a16:creationId xmlns:a16="http://schemas.microsoft.com/office/drawing/2014/main" id="{2F653A43-FFEA-DC49-87F2-39833F76FF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9475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19" name="text4">
            <a:extLst>
              <a:ext uri="{FF2B5EF4-FFF2-40B4-BE49-F238E27FC236}">
                <a16:creationId xmlns:a16="http://schemas.microsoft.com/office/drawing/2014/main" id="{1B04B297-7B39-0841-812E-A17FBB09B5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87306" y="5015728"/>
            <a:ext cx="2232190" cy="1518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beskrivning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19BEA3D-6D32-D94C-B0B6-1331272B5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8740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Indikatorer 4 st. Använd denna </a:t>
            </a:r>
            <a:r>
              <a:rPr lang="sv-SE" sz="1200" i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sidtyp</a:t>
            </a:r>
            <a:r>
              <a:rPr lang="sv-SE" sz="12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för att visa en process, tidslinje eller för att visa indikatorer av något slag.</a:t>
            </a:r>
          </a:p>
        </p:txBody>
      </p:sp>
      <p:sp>
        <p:nvSpPr>
          <p:cNvPr id="26" name="Ellips 25">
            <a:extLst>
              <a:ext uri="{FF2B5EF4-FFF2-40B4-BE49-F238E27FC236}">
                <a16:creationId xmlns:a16="http://schemas.microsoft.com/office/drawing/2014/main" id="{B6C66DDC-074B-3E43-9B53-581C7A765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6179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Ellips 26">
            <a:extLst>
              <a:ext uri="{FF2B5EF4-FFF2-40B4-BE49-F238E27FC236}">
                <a16:creationId xmlns:a16="http://schemas.microsoft.com/office/drawing/2014/main" id="{7E335237-3B2D-7040-AF98-84F2E1479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0101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8" name="Ellips 27">
            <a:extLst>
              <a:ext uri="{FF2B5EF4-FFF2-40B4-BE49-F238E27FC236}">
                <a16:creationId xmlns:a16="http://schemas.microsoft.com/office/drawing/2014/main" id="{D1BB11B8-B1BE-F743-9DFB-5FE751FA9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54023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Platshållare för innehåll 2">
            <a:extLst>
              <a:ext uri="{FF2B5EF4-FFF2-40B4-BE49-F238E27FC236}">
                <a16:creationId xmlns:a16="http://schemas.microsoft.com/office/drawing/2014/main" id="{1BAA90BB-DE94-624A-A524-34BD0D334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29437" y="2963220"/>
            <a:ext cx="1980000" cy="1980000"/>
          </a:xfrm>
        </p:spPr>
        <p:txBody>
          <a:bodyPr lIns="0" tIns="0" rIns="0" bIns="0"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30" name="Platshållare för innehåll 2">
            <a:extLst>
              <a:ext uri="{FF2B5EF4-FFF2-40B4-BE49-F238E27FC236}">
                <a16:creationId xmlns:a16="http://schemas.microsoft.com/office/drawing/2014/main" id="{C6CEF8E7-0B11-504D-8578-A1D8042B5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781185" y="2963220"/>
            <a:ext cx="1980000" cy="1980000"/>
          </a:xfrm>
        </p:spPr>
        <p:txBody>
          <a:bodyPr lIns="0" tIns="0" rIns="0" bIns="0"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31" name="Platshållare för innehåll 2">
            <a:extLst>
              <a:ext uri="{FF2B5EF4-FFF2-40B4-BE49-F238E27FC236}">
                <a16:creationId xmlns:a16="http://schemas.microsoft.com/office/drawing/2014/main" id="{ADB6D10A-4CF1-6943-9420-C27056751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732933" y="2963220"/>
            <a:ext cx="1980000" cy="1980000"/>
          </a:xfrm>
        </p:spPr>
        <p:txBody>
          <a:bodyPr lIns="0" tIns="0" rIns="0" bIns="0"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  <p:sp>
        <p:nvSpPr>
          <p:cNvPr id="32" name="Ellips 31">
            <a:extLst>
              <a:ext uri="{FF2B5EF4-FFF2-40B4-BE49-F238E27FC236}">
                <a16:creationId xmlns:a16="http://schemas.microsoft.com/office/drawing/2014/main" id="{EB4CC0BB-0963-9C4C-9474-7CE4BD13B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41602" y="3093996"/>
            <a:ext cx="1718447" cy="17184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Platshållare för innehåll 2">
            <a:extLst>
              <a:ext uri="{FF2B5EF4-FFF2-40B4-BE49-F238E27FC236}">
                <a16:creationId xmlns:a16="http://schemas.microsoft.com/office/drawing/2014/main" id="{06F92F55-9A76-8C4C-87A0-9D9E35D06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20512" y="2963220"/>
            <a:ext cx="1980000" cy="1980000"/>
          </a:xfrm>
        </p:spPr>
        <p:txBody>
          <a:bodyPr lIns="0" tIns="0" rIns="0" bIns="0" anchor="ctr" anchorCtr="0"/>
          <a:lstStyle>
            <a:lvl1pPr marL="0" indent="0" algn="ctr">
              <a:buNone/>
              <a:defRPr sz="3600" b="0" i="0" spc="-11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lägga till innehåll</a:t>
            </a:r>
          </a:p>
        </p:txBody>
      </p:sp>
    </p:spTree>
    <p:extLst>
      <p:ext uri="{BB962C8B-B14F-4D97-AF65-F5344CB8AC3E}">
        <p14:creationId xmlns:p14="http://schemas.microsoft.com/office/powerpoint/2010/main" val="40949220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, med innehåll och ikon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52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52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D2F794D-B745-1E49-A298-F6223754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95891" y="-23474"/>
            <a:ext cx="5596108" cy="68814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logotyp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11" name="Ellips 10">
            <a:extLst>
              <a:ext uri="{FF2B5EF4-FFF2-40B4-BE49-F238E27FC236}">
                <a16:creationId xmlns:a16="http://schemas.microsoft.com/office/drawing/2014/main" id="{1446C380-AE6A-0F4E-990B-8F044E67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49519" y="1143404"/>
            <a:ext cx="2002420" cy="200242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5A2F040-EC27-1343-9075-9B4EFF8A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725711" y="1509636"/>
            <a:ext cx="1459149" cy="127247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Klickaför att lägga till en ikon från G:/02 </a:t>
            </a:r>
            <a:r>
              <a:rPr lang="sv-SE" dirty="0" err="1"/>
              <a:t>Bildbank</a:t>
            </a:r>
            <a:endParaRPr lang="sv-SE" dirty="0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B01D4105-156F-4040-A80B-E38442DFD5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09585" y="3349089"/>
            <a:ext cx="3890152" cy="1194807"/>
          </a:xfrm>
        </p:spPr>
        <p:txBody>
          <a:bodyPr/>
          <a:lstStyle>
            <a:lvl1pPr marL="0" indent="0" algn="ctr">
              <a:buFontTx/>
              <a:buNone/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xx %</a:t>
            </a:r>
          </a:p>
        </p:txBody>
      </p:sp>
      <p:sp>
        <p:nvSpPr>
          <p:cNvPr id="21" name="Platshållare för text 19">
            <a:extLst>
              <a:ext uri="{FF2B5EF4-FFF2-40B4-BE49-F238E27FC236}">
                <a16:creationId xmlns:a16="http://schemas.microsoft.com/office/drawing/2014/main" id="{7F8E3383-06CD-F34B-915D-F1B140C5A9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14043" y="4566198"/>
            <a:ext cx="3890152" cy="782166"/>
          </a:xfr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Klicka här för att lägga </a:t>
            </a:r>
            <a:br>
              <a:rPr lang="sv-SE" dirty="0"/>
            </a:br>
            <a:r>
              <a:rPr lang="sv-SE" dirty="0"/>
              <a:t>till en beskrivning</a:t>
            </a:r>
          </a:p>
        </p:txBody>
      </p:sp>
      <p:sp>
        <p:nvSpPr>
          <p:cNvPr id="6" name="instruktioner">
            <a:extLst>
              <a:ext uri="{FF2B5EF4-FFF2-40B4-BE49-F238E27FC236}">
                <a16:creationId xmlns:a16="http://schemas.microsoft.com/office/drawing/2014/main" id="{274EACED-7EC6-C443-88B3-2F2171C93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0597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Fakta &amp; innehåll med ikon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presentera mindre mängder text tillsammans med enskild fakta och en ikon. 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Tänk på att inte skriva för mycket text på samma sida.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Välj ikon från bildbanken.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0889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, med innehåll och ikon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52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tx2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52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D2F794D-B745-1E49-A298-F6223754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95891" y="-23474"/>
            <a:ext cx="5596108" cy="68814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logotyp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11" name="Ellips 10">
            <a:extLst>
              <a:ext uri="{FF2B5EF4-FFF2-40B4-BE49-F238E27FC236}">
                <a16:creationId xmlns:a16="http://schemas.microsoft.com/office/drawing/2014/main" id="{1446C380-AE6A-0F4E-990B-8F044E67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49519" y="1143404"/>
            <a:ext cx="2002420" cy="200242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5A2F040-EC27-1343-9075-9B4EFF8A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725711" y="1509636"/>
            <a:ext cx="1459149" cy="127247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Klickaför att lägga till en ikon från G:/02 </a:t>
            </a:r>
            <a:r>
              <a:rPr lang="sv-SE" dirty="0" err="1"/>
              <a:t>Bildbank</a:t>
            </a:r>
            <a:endParaRPr lang="sv-SE" dirty="0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B01D4105-156F-4040-A80B-E38442DFD5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09585" y="3349089"/>
            <a:ext cx="3890152" cy="1194807"/>
          </a:xfrm>
        </p:spPr>
        <p:txBody>
          <a:bodyPr/>
          <a:lstStyle>
            <a:lvl1pPr marL="0" indent="0" algn="ctr">
              <a:buFontTx/>
              <a:buNone/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xx %</a:t>
            </a:r>
          </a:p>
        </p:txBody>
      </p:sp>
      <p:sp>
        <p:nvSpPr>
          <p:cNvPr id="21" name="Platshållare för text 19">
            <a:extLst>
              <a:ext uri="{FF2B5EF4-FFF2-40B4-BE49-F238E27FC236}">
                <a16:creationId xmlns:a16="http://schemas.microsoft.com/office/drawing/2014/main" id="{7F8E3383-06CD-F34B-915D-F1B140C5A9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14043" y="4566198"/>
            <a:ext cx="3890152" cy="782166"/>
          </a:xfr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Klicka här för att lägga </a:t>
            </a:r>
            <a:br>
              <a:rPr lang="sv-SE" dirty="0"/>
            </a:br>
            <a:r>
              <a:rPr lang="sv-SE" dirty="0"/>
              <a:t>till en beskrivning</a:t>
            </a:r>
          </a:p>
        </p:txBody>
      </p:sp>
      <p:sp>
        <p:nvSpPr>
          <p:cNvPr id="6" name="instruktioner">
            <a:extLst>
              <a:ext uri="{FF2B5EF4-FFF2-40B4-BE49-F238E27FC236}">
                <a16:creationId xmlns:a16="http://schemas.microsoft.com/office/drawing/2014/main" id="{274EACED-7EC6-C443-88B3-2F2171C93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0597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Fakta &amp; innehåll med ikon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presentera mindre mängder text tillsammans med enskild fakta och en ikon. 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Tänk på att inte skriva för mycket text på samma sida.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Välj ikon från bildbanken.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8237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, med innehåll och ikon br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52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3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52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D2F794D-B745-1E49-A298-F6223754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95891" y="-23474"/>
            <a:ext cx="5596108" cy="68814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logotyp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11" name="Ellips 10">
            <a:extLst>
              <a:ext uri="{FF2B5EF4-FFF2-40B4-BE49-F238E27FC236}">
                <a16:creationId xmlns:a16="http://schemas.microsoft.com/office/drawing/2014/main" id="{1446C380-AE6A-0F4E-990B-8F044E67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49519" y="1143404"/>
            <a:ext cx="2002420" cy="200242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5A2F040-EC27-1343-9075-9B4EFF8A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725711" y="1509636"/>
            <a:ext cx="1459149" cy="127247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Klickaför att lägga till en ikon från G:/02 </a:t>
            </a:r>
            <a:r>
              <a:rPr lang="sv-SE" dirty="0" err="1"/>
              <a:t>Bildbank</a:t>
            </a:r>
            <a:endParaRPr lang="sv-SE" dirty="0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B01D4105-156F-4040-A80B-E38442DFD5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09585" y="3349089"/>
            <a:ext cx="3890152" cy="1194807"/>
          </a:xfrm>
        </p:spPr>
        <p:txBody>
          <a:bodyPr/>
          <a:lstStyle>
            <a:lvl1pPr marL="0" indent="0" algn="ctr">
              <a:buFontTx/>
              <a:buNone/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xx %</a:t>
            </a:r>
          </a:p>
        </p:txBody>
      </p:sp>
      <p:sp>
        <p:nvSpPr>
          <p:cNvPr id="21" name="Platshållare för text 19">
            <a:extLst>
              <a:ext uri="{FF2B5EF4-FFF2-40B4-BE49-F238E27FC236}">
                <a16:creationId xmlns:a16="http://schemas.microsoft.com/office/drawing/2014/main" id="{7F8E3383-06CD-F34B-915D-F1B140C5A9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14043" y="4566198"/>
            <a:ext cx="3890152" cy="782166"/>
          </a:xfr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Klicka här för att lägga </a:t>
            </a:r>
            <a:br>
              <a:rPr lang="sv-SE" dirty="0"/>
            </a:br>
            <a:r>
              <a:rPr lang="sv-SE" dirty="0"/>
              <a:t>till en beskrivning</a:t>
            </a:r>
          </a:p>
        </p:txBody>
      </p:sp>
      <p:sp>
        <p:nvSpPr>
          <p:cNvPr id="6" name="instruktioner">
            <a:extLst>
              <a:ext uri="{FF2B5EF4-FFF2-40B4-BE49-F238E27FC236}">
                <a16:creationId xmlns:a16="http://schemas.microsoft.com/office/drawing/2014/main" id="{274EACED-7EC6-C443-88B3-2F2171C93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0597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Fakta &amp; innehåll med ikon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presentera mindre mängder text tillsammans med enskild fakta och en ikon. 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Tänk på att inte skriva för mycket text på samma sida.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Välj ikon från bildbanken.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175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, med innehåll och ikon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0" y="960756"/>
            <a:ext cx="522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4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2" y="2475294"/>
            <a:ext cx="5220000" cy="3584575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D2F794D-B745-1E49-A298-F6223754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95891" y="-23474"/>
            <a:ext cx="5596108" cy="688147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logotyp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11" name="Ellips 10">
            <a:extLst>
              <a:ext uri="{FF2B5EF4-FFF2-40B4-BE49-F238E27FC236}">
                <a16:creationId xmlns:a16="http://schemas.microsoft.com/office/drawing/2014/main" id="{1446C380-AE6A-0F4E-990B-8F044E67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49519" y="1143404"/>
            <a:ext cx="2002420" cy="200242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5A2F040-EC27-1343-9075-9B4EFF8A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725711" y="1509636"/>
            <a:ext cx="1459149" cy="1272475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Klickaför att lägga till en ikon från G:/02 </a:t>
            </a:r>
            <a:r>
              <a:rPr lang="sv-SE" dirty="0" err="1"/>
              <a:t>Bildbank</a:t>
            </a:r>
            <a:endParaRPr lang="sv-SE" dirty="0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B01D4105-156F-4040-A80B-E38442DFD5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09585" y="3349089"/>
            <a:ext cx="3890152" cy="1194807"/>
          </a:xfrm>
        </p:spPr>
        <p:txBody>
          <a:bodyPr/>
          <a:lstStyle>
            <a:lvl1pPr marL="0" indent="0" algn="ctr">
              <a:buFontTx/>
              <a:buNone/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xx %</a:t>
            </a:r>
          </a:p>
        </p:txBody>
      </p:sp>
      <p:sp>
        <p:nvSpPr>
          <p:cNvPr id="21" name="Platshållare för text 19">
            <a:extLst>
              <a:ext uri="{FF2B5EF4-FFF2-40B4-BE49-F238E27FC236}">
                <a16:creationId xmlns:a16="http://schemas.microsoft.com/office/drawing/2014/main" id="{7F8E3383-06CD-F34B-915D-F1B140C5A9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14043" y="4566198"/>
            <a:ext cx="3890152" cy="782166"/>
          </a:xfr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Klicka här för att lägga </a:t>
            </a:r>
            <a:br>
              <a:rPr lang="sv-SE" dirty="0"/>
            </a:br>
            <a:r>
              <a:rPr lang="sv-SE" dirty="0"/>
              <a:t>till en beskrivning</a:t>
            </a:r>
          </a:p>
        </p:txBody>
      </p:sp>
      <p:sp>
        <p:nvSpPr>
          <p:cNvPr id="6" name="instruktioner">
            <a:extLst>
              <a:ext uri="{FF2B5EF4-FFF2-40B4-BE49-F238E27FC236}">
                <a16:creationId xmlns:a16="http://schemas.microsoft.com/office/drawing/2014/main" id="{274EACED-7EC6-C443-88B3-2F2171C93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20597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None/>
              <a:tabLst>
                <a:tab pos="712788" algn="l"/>
              </a:tabLst>
              <a:defRPr/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Fakta &amp; innehåll med ikon </a:t>
            </a: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en sida där du kan presentera mindre mängder text tillsammans med enskild fakta och en ikon. 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Tänk på att inte skriva för mycket text på samma sida.</a:t>
            </a: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Välj ikon från bildbanken.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4257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med 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703341" y="960756"/>
            <a:ext cx="5040000" cy="1221612"/>
          </a:xfrm>
          <a:prstGeom prst="rect">
            <a:avLst/>
          </a:prstGeom>
          <a:noFill/>
        </p:spPr>
        <p:txBody>
          <a:bodyPr anchor="b"/>
          <a:lstStyle>
            <a:lvl1pPr>
              <a:defRPr sz="4400" b="0" i="0">
                <a:solidFill>
                  <a:schemeClr val="accent1"/>
                </a:solidFill>
                <a:latin typeface="+mj-lt"/>
                <a:ea typeface="Ubuntu Light" charset="0"/>
                <a:cs typeface="Ubuntu Light" charset="0"/>
              </a:defRPr>
            </a:lvl1pPr>
          </a:lstStyle>
          <a:p>
            <a:r>
              <a:rPr lang="sv-SE" dirty="0"/>
              <a:t>Klicka här för att ange en rubrik</a:t>
            </a:r>
          </a:p>
        </p:txBody>
      </p:sp>
      <p:sp>
        <p:nvSpPr>
          <p:cNvPr id="8" name="Platshållare för text 10"/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2475295"/>
            <a:ext cx="5040000" cy="1221612"/>
          </a:xfrm>
          <a:prstGeom prst="rect">
            <a:avLst/>
          </a:prstGeom>
        </p:spPr>
        <p:txBody>
          <a:bodyPr/>
          <a:lstStyle>
            <a:lvl1pPr>
              <a:defRPr sz="2600" b="0" i="0" baseline="0">
                <a:solidFill>
                  <a:schemeClr val="tx1"/>
                </a:solidFill>
                <a:latin typeface="+mn-lt"/>
                <a:ea typeface="Crimson Text" charset="0"/>
                <a:cs typeface="Crimson Text" charset="0"/>
              </a:defRPr>
            </a:lvl1pPr>
          </a:lstStyle>
          <a:p>
            <a:pPr lvl="0"/>
            <a:r>
              <a:rPr lang="sv-SE" dirty="0"/>
              <a:t>Klicka här för att lägga till en punkt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D2F794D-B745-1E49-A298-F6223754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114801"/>
            <a:ext cx="12191999" cy="2743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011F05B-3264-2E4D-9FCD-8F20F8254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4383" y="6199189"/>
            <a:ext cx="1023594" cy="334961"/>
          </a:xfrm>
          <a:prstGeom prst="rect">
            <a:avLst/>
          </a:prstGeom>
        </p:spPr>
      </p:pic>
      <p:sp>
        <p:nvSpPr>
          <p:cNvPr id="6" name="Platshållare för bild 9">
            <a:extLst>
              <a:ext uri="{FF2B5EF4-FFF2-40B4-BE49-F238E27FC236}">
                <a16:creationId xmlns:a16="http://schemas.microsoft.com/office/drawing/2014/main" id="{5E3FBD04-0A8D-F746-86EB-E976E3C2AC1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41869" y="542416"/>
            <a:ext cx="5596108" cy="508737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noProof="0" dirty="0"/>
              <a:t>Klicka på ikonen för att lägga </a:t>
            </a:r>
            <a:br>
              <a:rPr lang="sv-SE" noProof="0" dirty="0"/>
            </a:br>
            <a:r>
              <a:rPr lang="sv-SE" noProof="0" dirty="0"/>
              <a:t>till en bild från G:/02 </a:t>
            </a:r>
            <a:r>
              <a:rPr lang="sv-SE" noProof="0" dirty="0" err="1"/>
              <a:t>Bildbank</a:t>
            </a:r>
            <a:endParaRPr lang="sv-SE" noProof="0" dirty="0"/>
          </a:p>
        </p:txBody>
      </p:sp>
      <p:sp>
        <p:nvSpPr>
          <p:cNvPr id="9" name="instruktioner">
            <a:extLst>
              <a:ext uri="{FF2B5EF4-FFF2-40B4-BE49-F238E27FC236}">
                <a16:creationId xmlns:a16="http://schemas.microsoft.com/office/drawing/2014/main" id="{619BEA3D-6D32-D94C-B0B6-1331272B5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264735" y="24063"/>
            <a:ext cx="2160000" cy="778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Rubrik, innehåll, bild – färgad.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0" u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OBS! Kom ihåg att ange en alternativ text för din bild!</a:t>
            </a:r>
            <a:endParaRPr lang="sv-SE" sz="12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B5E329A-288B-4E4A-804F-5AF6E7E9C06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03263" y="634047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E9C3A2-0C60-5640-9BA9-C042DC6B8910}" type="datetime1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12E7021-04D3-C246-B467-E217C4FDBB2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8DE9E9C-D87B-4C4F-9F43-4E9F45162A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46254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lbild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bild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165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72" name="Brödtext nivå ett…"/>
          <p:cNvSpPr txBox="1">
            <a:spLocks noGrp="1"/>
          </p:cNvSpPr>
          <p:nvPr>
            <p:ph type="body" idx="1"/>
          </p:nvPr>
        </p:nvSpPr>
        <p:spPr>
          <a:xfrm>
            <a:off x="0" y="1293257"/>
            <a:ext cx="12192000" cy="5558395"/>
          </a:xfrm>
          <a:prstGeom prst="rect">
            <a:avLst/>
          </a:prstGeom>
          <a:gradFill>
            <a:gsLst>
              <a:gs pos="11000">
                <a:srgbClr val="000000">
                  <a:alpha val="0"/>
                </a:srgbClr>
              </a:gs>
              <a:gs pos="94000">
                <a:srgbClr val="000000">
                  <a:alpha val="74136"/>
                </a:srgbClr>
              </a:gs>
            </a:gsLst>
            <a:lin ang="5400000"/>
          </a:gradFill>
        </p:spPr>
        <p:txBody>
          <a:bodyPr lIns="0" tIns="0" rIns="0" bIns="0" anchor="ctr">
            <a:normAutofit/>
          </a:bodyPr>
          <a:lstStyle>
            <a:lvl1pPr algn="ctr">
              <a:spcBef>
                <a:spcPts val="0"/>
              </a:spcBef>
              <a:buSzTx/>
              <a:buNone/>
              <a:defRPr>
                <a:solidFill>
                  <a:srgbClr val="FFFFFF">
                    <a:alpha val="0"/>
                  </a:srgbClr>
                </a:solidFill>
              </a:defRPr>
            </a:lvl1pPr>
            <a:lvl2pPr algn="ctr">
              <a:spcBef>
                <a:spcPts val="0"/>
              </a:spcBef>
              <a:defRPr>
                <a:solidFill>
                  <a:srgbClr val="FFFFFF">
                    <a:alpha val="0"/>
                  </a:srgbClr>
                </a:solidFill>
              </a:defRPr>
            </a:lvl2pPr>
            <a:lvl3pPr algn="ctr">
              <a:spcBef>
                <a:spcPts val="0"/>
              </a:spcBef>
              <a:defRPr>
                <a:solidFill>
                  <a:srgbClr val="FFFFFF">
                    <a:alpha val="0"/>
                  </a:srgbClr>
                </a:solidFill>
              </a:defRPr>
            </a:lvl3pPr>
            <a:lvl4pPr algn="ctr">
              <a:spcBef>
                <a:spcPts val="0"/>
              </a:spcBef>
              <a:defRPr>
                <a:solidFill>
                  <a:srgbClr val="FFFFFF">
                    <a:alpha val="0"/>
                  </a:srgbClr>
                </a:solidFill>
              </a:defRPr>
            </a:lvl4pPr>
            <a:lvl5pPr algn="ctr">
              <a:spcBef>
                <a:spcPts val="0"/>
              </a:spcBef>
              <a:defRPr>
                <a:solidFill>
                  <a:srgbClr val="FFFFFF">
                    <a:alpha val="0"/>
                  </a:srgbClr>
                </a:solidFill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73" name="Här placerar vi en kapitelrubrik"/>
          <p:cNvSpPr txBox="1">
            <a:spLocks noGrp="1"/>
          </p:cNvSpPr>
          <p:nvPr>
            <p:ph type="title" hasCustomPrompt="1"/>
          </p:nvPr>
        </p:nvSpPr>
        <p:spPr>
          <a:xfrm>
            <a:off x="745875" y="3770803"/>
            <a:ext cx="7281044" cy="1781193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FFFFFF"/>
                </a:solidFill>
              </a:defRPr>
            </a:lvl1pPr>
          </a:lstStyle>
          <a:p>
            <a:r>
              <a:t>Här placerar vi en kapitelrubrik</a:t>
            </a:r>
          </a:p>
        </p:txBody>
      </p:sp>
      <p:sp>
        <p:nvSpPr>
          <p:cNvPr id="74" name="Platshållare för text 2"/>
          <p:cNvSpPr>
            <a:spLocks noGrp="1"/>
          </p:cNvSpPr>
          <p:nvPr>
            <p:ph type="body" sz="quarter" idx="22"/>
          </p:nvPr>
        </p:nvSpPr>
        <p:spPr>
          <a:xfrm>
            <a:off x="745876" y="5723151"/>
            <a:ext cx="7283561" cy="6381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endParaRPr/>
          </a:p>
        </p:txBody>
      </p:sp>
      <p:sp>
        <p:nvSpPr>
          <p:cNvPr id="75" name="Instruktioner"/>
          <p:cNvSpPr/>
          <p:nvPr/>
        </p:nvSpPr>
        <p:spPr>
          <a:xfrm>
            <a:off x="-2264736" y="24062"/>
            <a:ext cx="2160001" cy="2844040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tabLst>
                <a:tab pos="711200" algn="l"/>
              </a:tabLst>
              <a:defRPr sz="1200" i="1">
                <a:latin typeface="+mn-lt"/>
                <a:ea typeface="+mn-ea"/>
                <a:cs typeface="+mn-cs"/>
                <a:sym typeface="Calibri"/>
              </a:defRPr>
            </a:pPr>
            <a:r>
              <a:t>Helbild med rubrik</a:t>
            </a:r>
            <a:r>
              <a:rPr i="0"/>
              <a:t> är en sida där du kan lägga in en bild som täcker hela ytan med text placerad ovanpå. Välj en bild från bildbanken.</a:t>
            </a:r>
          </a:p>
          <a:p>
            <a:pPr>
              <a:lnSpc>
                <a:spcPct val="107000"/>
              </a:lnSpc>
              <a:spcBef>
                <a:spcPts val="800"/>
              </a:spcBef>
              <a:tabLst>
                <a:tab pos="711200" algn="l"/>
              </a:tabLst>
              <a:defRPr sz="1200">
                <a:latin typeface="+mn-lt"/>
                <a:ea typeface="+mn-ea"/>
                <a:cs typeface="+mn-cs"/>
                <a:sym typeface="Calibri"/>
              </a:defRPr>
            </a:pPr>
            <a:r>
              <a:t>Observera att det ligger en tonad platta framför bilden som ska bidra till att tillräcklig kontrast uppstår. Detta påverkar också vilken typ av bilder du kan använda.</a:t>
            </a:r>
            <a:br/>
            <a:br/>
            <a:r>
              <a:t>OBS! Kom ihåg att ange en alternativ text för din bild! </a:t>
            </a:r>
          </a:p>
        </p:txBody>
      </p:sp>
      <p:grpSp>
        <p:nvGrpSpPr>
          <p:cNvPr id="81" name="Grupp 10"/>
          <p:cNvGrpSpPr/>
          <p:nvPr/>
        </p:nvGrpSpPr>
        <p:grpSpPr>
          <a:xfrm>
            <a:off x="8285361" y="4568121"/>
            <a:ext cx="3452616" cy="1966030"/>
            <a:chOff x="0" y="0"/>
            <a:chExt cx="3452614" cy="1966029"/>
          </a:xfrm>
        </p:grpSpPr>
        <p:sp>
          <p:nvSpPr>
            <p:cNvPr id="76" name="Frihandsfigur 11"/>
            <p:cNvSpPr/>
            <p:nvPr/>
          </p:nvSpPr>
          <p:spPr>
            <a:xfrm>
              <a:off x="1478811" y="491936"/>
              <a:ext cx="492473" cy="491939"/>
            </a:xfrm>
            <a:prstGeom prst="rect">
              <a:avLst/>
            </a:prstGeom>
            <a:solidFill>
              <a:srgbClr val="CD7A6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77" name="Frihandsfigur 12"/>
            <p:cNvSpPr/>
            <p:nvPr/>
          </p:nvSpPr>
          <p:spPr>
            <a:xfrm>
              <a:off x="984943" y="1474091"/>
              <a:ext cx="492473" cy="49193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78" name="Frihandsfigur 13"/>
            <p:cNvSpPr/>
            <p:nvPr/>
          </p:nvSpPr>
          <p:spPr>
            <a:xfrm>
              <a:off x="0" y="1474091"/>
              <a:ext cx="492473" cy="49193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79" name="Frihandsfigur 14"/>
            <p:cNvSpPr/>
            <p:nvPr/>
          </p:nvSpPr>
          <p:spPr>
            <a:xfrm>
              <a:off x="2467670" y="-1"/>
              <a:ext cx="492473" cy="491939"/>
            </a:xfrm>
            <a:prstGeom prst="rect">
              <a:avLst/>
            </a:prstGeom>
            <a:solidFill>
              <a:srgbClr val="D1D1C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80" name="Frihandsfigur 15"/>
            <p:cNvSpPr/>
            <p:nvPr/>
          </p:nvSpPr>
          <p:spPr>
            <a:xfrm>
              <a:off x="2960142" y="504686"/>
              <a:ext cx="492473" cy="491938"/>
            </a:xfrm>
            <a:prstGeom prst="rect">
              <a:avLst/>
            </a:prstGeom>
            <a:solidFill>
              <a:srgbClr val="696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</p:grpSp>
      <p:sp>
        <p:nvSpPr>
          <p:cNvPr id="8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906011B6-AD8A-44A2-81AB-E7066FA412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36402" y="5925154"/>
            <a:ext cx="1700291" cy="63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54206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4AF720-B319-47A8-BB8C-1ECFB91D2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F2848C-2877-42EC-9A9D-A502392B2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10470C0-A4EB-4875-AD1C-4052A2A60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A3B2A-D820-45B2-A8CE-7C2A3CCFA7D0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BE21A9-82EB-4A45-955C-E760735CB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F6E487E-19DD-4E57-9C0B-FDA0834D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4258-79A9-44B5-9AA7-A90C4E0462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727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rubrik 2">
            <a:extLst>
              <a:ext uri="{FF2B5EF4-FFF2-40B4-BE49-F238E27FC236}">
                <a16:creationId xmlns:a16="http://schemas.microsoft.com/office/drawing/2014/main" id="{9F4B96BA-0FFA-EF42-B27D-ABA584CD5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C23DDA3C-9FF4-0349-8A23-F924B8569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mall för textformat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Nästa nivå</a:t>
            </a:r>
          </a:p>
          <a:p>
            <a:pPr lvl="6"/>
            <a:r>
              <a:rPr lang="sv-SE" dirty="0"/>
              <a:t>Nästa nivå</a:t>
            </a:r>
          </a:p>
          <a:p>
            <a:pPr lvl="7"/>
            <a:r>
              <a:rPr lang="sv-SE" dirty="0"/>
              <a:t>Nästa nivå</a:t>
            </a:r>
          </a:p>
          <a:p>
            <a:pPr lvl="8"/>
            <a:r>
              <a:rPr lang="sv-SE" dirty="0"/>
              <a:t>Nästa nivå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CAD81A2-C93F-464F-B77F-D890DA12B3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404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A8DD9411-D5E3-2846-ADAC-C83B20EA5CEF}" type="datetime1">
              <a:rPr lang="sv-SE" smtClean="0"/>
              <a:t>2026-10-09</a:t>
            </a:fld>
            <a:endParaRPr lang="sv-SE"/>
          </a:p>
        </p:txBody>
      </p:sp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4DDDFDC5-C573-1549-AACB-72B3418F3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404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8BE975-32C6-2840-AFC9-F3B5E976D6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6656" y="63404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4069D2F-8DC6-6345-AA68-275ED444B143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7" r:id="rId3"/>
    <p:sldLayoutId id="2147483791" r:id="rId4"/>
    <p:sldLayoutId id="2147483747" r:id="rId5"/>
    <p:sldLayoutId id="2147483736" r:id="rId6"/>
    <p:sldLayoutId id="2147483741" r:id="rId7"/>
    <p:sldLayoutId id="2147483742" r:id="rId8"/>
    <p:sldLayoutId id="2147483743" r:id="rId9"/>
    <p:sldLayoutId id="2147483744" r:id="rId10"/>
    <p:sldLayoutId id="2147483738" r:id="rId11"/>
    <p:sldLayoutId id="2147483739" r:id="rId12"/>
    <p:sldLayoutId id="2147483740" r:id="rId13"/>
    <p:sldLayoutId id="2147483746" r:id="rId14"/>
    <p:sldLayoutId id="2147483777" r:id="rId15"/>
    <p:sldLayoutId id="2147483749" r:id="rId16"/>
    <p:sldLayoutId id="2147483763" r:id="rId17"/>
    <p:sldLayoutId id="2147483764" r:id="rId18"/>
    <p:sldLayoutId id="2147483767" r:id="rId19"/>
    <p:sldLayoutId id="2147483766" r:id="rId20"/>
    <p:sldLayoutId id="2147483768" r:id="rId21"/>
    <p:sldLayoutId id="2147483765" r:id="rId22"/>
    <p:sldLayoutId id="2147483787" r:id="rId23"/>
    <p:sldLayoutId id="2147483779" r:id="rId24"/>
    <p:sldLayoutId id="2147483778" r:id="rId25"/>
    <p:sldLayoutId id="2147483748" r:id="rId26"/>
    <p:sldLayoutId id="2147483788" r:id="rId27"/>
    <p:sldLayoutId id="2147483789" r:id="rId28"/>
    <p:sldLayoutId id="2147483790" r:id="rId29"/>
    <p:sldLayoutId id="2147483762" r:id="rId30"/>
    <p:sldLayoutId id="2147483825" r:id="rId31"/>
    <p:sldLayoutId id="2147483826" r:id="rId32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Wingdings" pitchFamily="2" charset="2"/>
        <a:buChar char="§"/>
        <a:defRPr sz="26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Wingdings" pitchFamily="2" charset="2"/>
        <a:buChar char="§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Wingdings" pitchFamily="2" charset="2"/>
        <a:buChar char="§"/>
        <a:defRPr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Wingdings" pitchFamily="2" charset="2"/>
        <a:buChar char="§"/>
        <a:defRPr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8pPr>
      <a:lvl9pPr marL="3943350" marR="0" indent="-28575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kr.se/download/18.57298aba19b9ba7c298a820/1767861485618/Krav%20p%C3%A5%20beh%C3%B6righetshantering%20vid%20upphandling%20av%20verksamhetssystem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2E89DB8A-A089-482B-A3AB-8BCEACD1FC2E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0" b="7910"/>
          <a:stretch>
            <a:fillRect/>
          </a:stretch>
        </p:blipFill>
        <p:spPr/>
      </p:pic>
      <p:sp>
        <p:nvSpPr>
          <p:cNvPr id="334" name="Platshållare för text 34"/>
          <p:cNvSpPr txBox="1">
            <a:spLocks noGrp="1"/>
          </p:cNvSpPr>
          <p:nvPr>
            <p:ph type="body" idx="1"/>
          </p:nvPr>
        </p:nvSpPr>
        <p:spPr>
          <a:xfrm>
            <a:off x="-1" y="1241379"/>
            <a:ext cx="12192001" cy="5616621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335" name="Rubrik 2"/>
          <p:cNvSpPr txBox="1">
            <a:spLocks noGrp="1"/>
          </p:cNvSpPr>
          <p:nvPr>
            <p:ph type="title"/>
          </p:nvPr>
        </p:nvSpPr>
        <p:spPr>
          <a:xfrm>
            <a:off x="745874" y="3094951"/>
            <a:ext cx="9016904" cy="245704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 sz="2700"/>
            </a:pPr>
            <a:r>
              <a:rPr lang="sv-SE" sz="2800" dirty="0"/>
              <a:t>Ena - Sveriges digitala infrastruktur</a:t>
            </a:r>
          </a:p>
          <a:p>
            <a:pPr>
              <a:lnSpc>
                <a:spcPct val="110000"/>
              </a:lnSpc>
              <a:defRPr sz="4400"/>
            </a:pPr>
            <a:r>
              <a:rPr lang="sv-SE" sz="4000" dirty="0"/>
              <a:t>Samordnad identitet och behörighet</a:t>
            </a:r>
            <a:br>
              <a:rPr lang="sv-SE" sz="4800" dirty="0"/>
            </a:br>
            <a:endParaRPr lang="sv-SE" sz="2100" i="1" dirty="0"/>
          </a:p>
        </p:txBody>
      </p:sp>
      <p:sp>
        <p:nvSpPr>
          <p:cNvPr id="336" name="Platshållare för text 2"/>
          <p:cNvSpPr>
            <a:spLocks noGrp="1"/>
          </p:cNvSpPr>
          <p:nvPr>
            <p:ph type="body" idx="22"/>
          </p:nvPr>
        </p:nvSpPr>
        <p:spPr>
          <a:xfrm>
            <a:off x="745876" y="5723151"/>
            <a:ext cx="7283561" cy="70812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0">
              <a:buSzTx/>
              <a:buNone/>
              <a:defRPr sz="2000">
                <a:solidFill>
                  <a:srgbClr val="FFFFFF"/>
                </a:solidFill>
                <a:latin typeface="Ubuntu Light"/>
                <a:ea typeface="Ubuntu Light"/>
                <a:cs typeface="Ubuntu Light"/>
                <a:sym typeface="Ubuntu Light"/>
              </a:defRPr>
            </a:pPr>
            <a:r>
              <a:rPr lang="sv-SE" sz="1500" dirty="0"/>
              <a:t>2026-10-09</a:t>
            </a:r>
          </a:p>
        </p:txBody>
      </p:sp>
      <p:grpSp>
        <p:nvGrpSpPr>
          <p:cNvPr id="343" name="Pixlar"/>
          <p:cNvGrpSpPr/>
          <p:nvPr/>
        </p:nvGrpSpPr>
        <p:grpSpPr>
          <a:xfrm>
            <a:off x="8285361" y="4568121"/>
            <a:ext cx="3452616" cy="1966030"/>
            <a:chOff x="0" y="0"/>
            <a:chExt cx="3452614" cy="1966029"/>
          </a:xfrm>
        </p:grpSpPr>
        <p:sp>
          <p:nvSpPr>
            <p:cNvPr id="338" name="Frihandsfigur 11"/>
            <p:cNvSpPr/>
            <p:nvPr/>
          </p:nvSpPr>
          <p:spPr>
            <a:xfrm>
              <a:off x="1478811" y="491936"/>
              <a:ext cx="492473" cy="491939"/>
            </a:xfrm>
            <a:prstGeom prst="rect">
              <a:avLst/>
            </a:prstGeom>
            <a:solidFill>
              <a:srgbClr val="CD7A6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 dirty="0"/>
            </a:p>
          </p:txBody>
        </p:sp>
        <p:sp>
          <p:nvSpPr>
            <p:cNvPr id="339" name="Frihandsfigur 13"/>
            <p:cNvSpPr/>
            <p:nvPr/>
          </p:nvSpPr>
          <p:spPr>
            <a:xfrm>
              <a:off x="984943" y="1474091"/>
              <a:ext cx="492473" cy="49193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 dirty="0"/>
            </a:p>
          </p:txBody>
        </p:sp>
        <p:sp>
          <p:nvSpPr>
            <p:cNvPr id="340" name="Frihandsfigur 14"/>
            <p:cNvSpPr/>
            <p:nvPr/>
          </p:nvSpPr>
          <p:spPr>
            <a:xfrm>
              <a:off x="0" y="1474091"/>
              <a:ext cx="492473" cy="491939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 dirty="0"/>
            </a:p>
          </p:txBody>
        </p:sp>
        <p:sp>
          <p:nvSpPr>
            <p:cNvPr id="341" name="Frihandsfigur 15"/>
            <p:cNvSpPr/>
            <p:nvPr/>
          </p:nvSpPr>
          <p:spPr>
            <a:xfrm>
              <a:off x="2467670" y="-1"/>
              <a:ext cx="492473" cy="491939"/>
            </a:xfrm>
            <a:prstGeom prst="rect">
              <a:avLst/>
            </a:prstGeom>
            <a:solidFill>
              <a:srgbClr val="D1D1C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 dirty="0"/>
            </a:p>
          </p:txBody>
        </p:sp>
        <p:sp>
          <p:nvSpPr>
            <p:cNvPr id="342" name="Frihandsfigur 16"/>
            <p:cNvSpPr/>
            <p:nvPr/>
          </p:nvSpPr>
          <p:spPr>
            <a:xfrm>
              <a:off x="2960142" y="504686"/>
              <a:ext cx="492473" cy="491938"/>
            </a:xfrm>
            <a:prstGeom prst="rect">
              <a:avLst/>
            </a:prstGeom>
            <a:solidFill>
              <a:srgbClr val="696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 dirty="0"/>
            </a:p>
          </p:txBody>
        </p:sp>
      </p:grpSp>
      <p:pic>
        <p:nvPicPr>
          <p:cNvPr id="13" name="Bild 12">
            <a:extLst>
              <a:ext uri="{FF2B5EF4-FFF2-40B4-BE49-F238E27FC236}">
                <a16:creationId xmlns:a16="http://schemas.microsoft.com/office/drawing/2014/main" id="{4F3C4267-5E28-4CFD-996E-008C12770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36402" y="5925154"/>
            <a:ext cx="1700291" cy="63812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70818C-8E1F-C249-B38E-03D4A83C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  <a:endParaRPr lang="sv-SE" dirty="0">
              <a:highlight>
                <a:srgbClr val="FFFF00"/>
              </a:highlight>
            </a:endParaRP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DC4511C-77B6-8843-AFF0-37FE4F3971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263" y="1951038"/>
            <a:ext cx="8352000" cy="4210276"/>
          </a:xfrm>
        </p:spPr>
        <p:txBody>
          <a:bodyPr>
            <a:normAutofit/>
          </a:bodyPr>
          <a:lstStyle/>
          <a:p>
            <a:r>
              <a:rPr lang="sv-SE" dirty="0"/>
              <a:t>Inledning </a:t>
            </a:r>
          </a:p>
          <a:p>
            <a:r>
              <a:rPr lang="sv-SE" dirty="0"/>
              <a:t>Återblick – vad har hänt sedan sist</a:t>
            </a:r>
          </a:p>
          <a:p>
            <a:pPr lvl="1"/>
            <a:r>
              <a:rPr lang="sv-SE" dirty="0"/>
              <a:t>Workshop och omhändertagande av synpunkter</a:t>
            </a:r>
          </a:p>
          <a:p>
            <a:pPr lvl="1"/>
            <a:r>
              <a:rPr lang="sv-SE" dirty="0"/>
              <a:t>Status för steg 1 (inkl. pilot) och steg 2</a:t>
            </a:r>
          </a:p>
          <a:p>
            <a:r>
              <a:rPr lang="sv-SE" dirty="0"/>
              <a:t>Hur bereder vi inriktningsfrågor till utskottet?</a:t>
            </a:r>
          </a:p>
          <a:p>
            <a:r>
              <a:rPr lang="sv-SE" dirty="0"/>
              <a:t>Synpunkter på uppdaterad taktisk färdplan</a:t>
            </a:r>
          </a:p>
          <a:p>
            <a:r>
              <a:rPr lang="sv-SE" dirty="0"/>
              <a:t>Om kommande Digitaliseringsmyndigheten</a:t>
            </a:r>
          </a:p>
          <a:p>
            <a:r>
              <a:rPr lang="sv-SE" dirty="0"/>
              <a:t>Dialog om drivkrafter för tillämpning (”drivers”)</a:t>
            </a:r>
          </a:p>
          <a:p>
            <a:r>
              <a:rPr lang="sv-SE" dirty="0"/>
              <a:t>Övrigt och mötestider 2027</a:t>
            </a:r>
          </a:p>
          <a:p>
            <a:pPr marL="0" indent="0">
              <a:buNone/>
            </a:pPr>
            <a:endParaRPr lang="sv-SE" dirty="0"/>
          </a:p>
          <a:p>
            <a:pPr marL="514350" indent="-514350">
              <a:buFont typeface="+mj-lt"/>
              <a:buAutoNum type="arabicPeriod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62924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9090F65-AFE7-4E45-872D-C7AE9E2A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dirty="0"/>
              <a:t>Återblick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7122E69-8303-46D5-B84E-87AD277F8C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– vad har hänt sedan 28 augusti</a:t>
            </a:r>
          </a:p>
        </p:txBody>
      </p:sp>
    </p:spTree>
    <p:extLst>
      <p:ext uri="{BB962C8B-B14F-4D97-AF65-F5344CB8AC3E}">
        <p14:creationId xmlns:p14="http://schemas.microsoft.com/office/powerpoint/2010/main" val="2400832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58750"/>
            <a:ext cx="10515600" cy="1325563"/>
          </a:xfrm>
        </p:spPr>
        <p:txBody>
          <a:bodyPr/>
          <a:lstStyle/>
          <a:p>
            <a:r>
              <a:rPr dirty="0" err="1">
                <a:solidFill>
                  <a:srgbClr val="CD7A6E"/>
                </a:solidFill>
              </a:rPr>
              <a:t>Att</a:t>
            </a:r>
            <a:r>
              <a:rPr dirty="0">
                <a:solidFill>
                  <a:srgbClr val="CD7A6E"/>
                </a:solidFill>
              </a:rPr>
              <a:t> ta </a:t>
            </a:r>
            <a:r>
              <a:rPr dirty="0" err="1">
                <a:solidFill>
                  <a:srgbClr val="CD7A6E"/>
                </a:solidFill>
              </a:rPr>
              <a:t>vidare</a:t>
            </a:r>
            <a:r>
              <a:rPr dirty="0">
                <a:solidFill>
                  <a:srgbClr val="CD7A6E"/>
                </a:solidFill>
              </a:rPr>
              <a:t> </a:t>
            </a:r>
            <a:r>
              <a:rPr dirty="0" err="1">
                <a:solidFill>
                  <a:srgbClr val="CD7A6E"/>
                </a:solidFill>
              </a:rPr>
              <a:t>från</a:t>
            </a:r>
            <a:r>
              <a:rPr dirty="0">
                <a:solidFill>
                  <a:srgbClr val="CD7A6E"/>
                </a:solidFill>
              </a:rPr>
              <a:t> </a:t>
            </a:r>
            <a:r>
              <a:rPr dirty="0" err="1">
                <a:solidFill>
                  <a:srgbClr val="CD7A6E"/>
                </a:solidFill>
              </a:rPr>
              <a:t>förra</a:t>
            </a:r>
            <a:r>
              <a:rPr dirty="0">
                <a:solidFill>
                  <a:srgbClr val="CD7A6E"/>
                </a:solidFill>
              </a:rPr>
              <a:t> </a:t>
            </a:r>
            <a:r>
              <a:rPr dirty="0" err="1">
                <a:solidFill>
                  <a:srgbClr val="CD7A6E"/>
                </a:solidFill>
              </a:rPr>
              <a:t>mötet</a:t>
            </a:r>
            <a:endParaRPr dirty="0">
              <a:solidFill>
                <a:srgbClr val="CD7A6E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793799"/>
              </p:ext>
            </p:extLst>
          </p:nvPr>
        </p:nvGraphicFramePr>
        <p:xfrm>
          <a:off x="838200" y="992505"/>
          <a:ext cx="10515600" cy="5358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r>
                        <a:rPr sz="1500" b="1" dirty="0" err="1">
                          <a:solidFill>
                            <a:srgbClr val="FFFFFF"/>
                          </a:solidFill>
                        </a:rPr>
                        <a:t>Åtgärd</a:t>
                      </a:r>
                      <a:endParaRPr sz="15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CD7A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 dirty="0">
                          <a:solidFill>
                            <a:srgbClr val="FFFFFF"/>
                          </a:solidFill>
                        </a:rPr>
                        <a:t>Vad vi </a:t>
                      </a:r>
                      <a:r>
                        <a:rPr sz="1500" b="1" dirty="0" err="1">
                          <a:solidFill>
                            <a:srgbClr val="FFFFFF"/>
                          </a:solidFill>
                        </a:rPr>
                        <a:t>sa</a:t>
                      </a:r>
                      <a:r>
                        <a:rPr sz="1500" b="1" dirty="0">
                          <a:solidFill>
                            <a:srgbClr val="FFFFFF"/>
                          </a:solidFill>
                        </a:rPr>
                        <a:t> 28 </a:t>
                      </a:r>
                      <a:r>
                        <a:rPr sz="1500" b="1" dirty="0" err="1">
                          <a:solidFill>
                            <a:srgbClr val="FFFFFF"/>
                          </a:solidFill>
                        </a:rPr>
                        <a:t>augusti</a:t>
                      </a:r>
                      <a:endParaRPr sz="15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CD7A6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</a:rPr>
                        <a:t>Status</a:t>
                      </a:r>
                    </a:p>
                  </a:txBody>
                  <a:tcPr>
                    <a:solidFill>
                      <a:srgbClr val="CD7A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500" b="1" dirty="0">
                          <a:solidFill>
                            <a:srgbClr val="6D6059"/>
                          </a:solidFill>
                        </a:rPr>
                        <a:t>Dialog med </a:t>
                      </a:r>
                      <a:r>
                        <a:rPr sz="1500" b="1" dirty="0" err="1">
                          <a:solidFill>
                            <a:srgbClr val="6D6059"/>
                          </a:solidFill>
                        </a:rPr>
                        <a:t>kommuner</a:t>
                      </a:r>
                      <a:r>
                        <a:rPr sz="1500" b="1" dirty="0">
                          <a:solidFill>
                            <a:srgbClr val="6D6059"/>
                          </a:solidFill>
                        </a:rPr>
                        <a:t> och </a:t>
                      </a:r>
                      <a:r>
                        <a:rPr sz="1500" b="1" dirty="0" err="1">
                          <a:solidFill>
                            <a:srgbClr val="6D6059"/>
                          </a:solidFill>
                        </a:rPr>
                        <a:t>regioner</a:t>
                      </a:r>
                      <a:endParaRPr sz="1500" b="1" dirty="0">
                        <a:solidFill>
                          <a:srgbClr val="6D6059"/>
                        </a:solidFill>
                      </a:endParaRPr>
                    </a:p>
                  </a:txBody>
                  <a:tcPr>
                    <a:solidFill>
                      <a:srgbClr val="F1EF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SKR och Digg tar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dialogen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vidare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så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att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det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blir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tydligt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hur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kommuner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och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regioner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kan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bidra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mer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aktivt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rgbClr val="F1EF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500" b="0" dirty="0">
                          <a:solidFill>
                            <a:srgbClr val="6D6059"/>
                          </a:solidFill>
                        </a:rPr>
                        <a:t>Dialog med taktisk arbetsgrupp 14 sep: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500" b="0" dirty="0">
                          <a:solidFill>
                            <a:srgbClr val="6D6059"/>
                          </a:solidFill>
                        </a:rPr>
                        <a:t>Gemensamma kommunikationsinsatser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500" b="0" dirty="0">
                          <a:solidFill>
                            <a:srgbClr val="6D6059"/>
                          </a:solidFill>
                        </a:rPr>
                        <a:t>Uppdatera upphandlingsunderlag* och stödja i kommande vägledningar</a:t>
                      </a:r>
                      <a:endParaRPr sz="1500" b="0" dirty="0">
                        <a:solidFill>
                          <a:srgbClr val="6D6059"/>
                        </a:solidFill>
                      </a:endParaRPr>
                    </a:p>
                  </a:txBody>
                  <a:tcPr>
                    <a:solidFill>
                      <a:srgbClr val="F1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6D6059"/>
                          </a:solidFill>
                        </a:rPr>
                        <a:t>Vetenskapsrådet och steg 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Digg tar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kontakt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om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stöd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och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medverkan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,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bl.a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.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internationella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erfarenheter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500" b="0" dirty="0">
                          <a:solidFill>
                            <a:srgbClr val="6D6059"/>
                          </a:solidFill>
                        </a:rPr>
                        <a:t>Möte bokat 20 oktober</a:t>
                      </a:r>
                      <a:endParaRPr sz="1500" b="0" dirty="0">
                        <a:solidFill>
                          <a:srgbClr val="6D6059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500" b="1" dirty="0">
                          <a:solidFill>
                            <a:srgbClr val="6D6059"/>
                          </a:solidFill>
                        </a:rPr>
                        <a:t>Workshop om </a:t>
                      </a:r>
                      <a:r>
                        <a:rPr sz="1500" b="1" dirty="0" err="1">
                          <a:solidFill>
                            <a:srgbClr val="6D6059"/>
                          </a:solidFill>
                        </a:rPr>
                        <a:t>synpunkterna</a:t>
                      </a:r>
                      <a:endParaRPr sz="1500" b="1" dirty="0">
                        <a:solidFill>
                          <a:srgbClr val="6D6059"/>
                        </a:solidFill>
                      </a:endParaRPr>
                    </a:p>
                  </a:txBody>
                  <a:tcPr>
                    <a:solidFill>
                      <a:srgbClr val="F1EF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Digital workshop 15 </a:t>
                      </a:r>
                      <a:r>
                        <a:rPr sz="1500" b="0" dirty="0" err="1">
                          <a:solidFill>
                            <a:srgbClr val="6D6059"/>
                          </a:solidFill>
                        </a:rPr>
                        <a:t>september</a:t>
                      </a:r>
                      <a:r>
                        <a:rPr sz="1500" b="0" dirty="0">
                          <a:solidFill>
                            <a:srgbClr val="6D6059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rgbClr val="F1EF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6D6059"/>
                          </a:solidFill>
                        </a:rPr>
                        <a:t>Genomförd</a:t>
                      </a:r>
                    </a:p>
                  </a:txBody>
                  <a:tcPr>
                    <a:solidFill>
                      <a:srgbClr val="F1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500" b="1" dirty="0" err="1">
                          <a:solidFill>
                            <a:srgbClr val="6D6059"/>
                          </a:solidFill>
                        </a:rPr>
                        <a:t>Federationskontexter</a:t>
                      </a:r>
                      <a:r>
                        <a:rPr sz="1500" b="1" dirty="0">
                          <a:solidFill>
                            <a:srgbClr val="6D6059"/>
                          </a:solidFill>
                        </a:rPr>
                        <a:t> och </a:t>
                      </a:r>
                      <a:r>
                        <a:rPr sz="1500" b="1" dirty="0" err="1">
                          <a:solidFill>
                            <a:srgbClr val="6D6059"/>
                          </a:solidFill>
                        </a:rPr>
                        <a:t>fragmenteringsrisk</a:t>
                      </a:r>
                      <a:endParaRPr sz="1500" b="1" dirty="0">
                        <a:solidFill>
                          <a:srgbClr val="6D6059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6D6059"/>
                          </a:solidFill>
                        </a:rPr>
                        <a:t>Underlaget ska förtydligas.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500" b="0" dirty="0">
                          <a:solidFill>
                            <a:srgbClr val="6D6059"/>
                          </a:solidFill>
                        </a:rPr>
                        <a:t>Se WS 15 sep – Styrning, funktionella kontexter och förklaringsmodeller som förklarar hur ”flera kontexter inte ger fragmentering av sig själv”</a:t>
                      </a:r>
                      <a:endParaRPr sz="1500" b="0" dirty="0">
                        <a:solidFill>
                          <a:srgbClr val="6D6059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id="{4C8E6A6E-0870-20AE-88B8-0E3E8F7C793D}"/>
              </a:ext>
            </a:extLst>
          </p:cNvPr>
          <p:cNvSpPr txBox="1"/>
          <p:nvPr/>
        </p:nvSpPr>
        <p:spPr>
          <a:xfrm>
            <a:off x="838200" y="6469761"/>
            <a:ext cx="8386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dirty="0">
                <a:latin typeface="+mn-lt"/>
                <a:hlinkClick r:id="rId3"/>
              </a:rPr>
              <a:t>*</a:t>
            </a:r>
            <a:r>
              <a:rPr lang="sv-SE" dirty="0">
                <a:hlinkClick r:id="rId3"/>
              </a:rPr>
              <a:t>Krav på behörighetshantering vid upphandling av verksamhetssystem </a:t>
            </a:r>
            <a:r>
              <a:rPr lang="sv-SE" dirty="0"/>
              <a:t> från 2025-12-17</a:t>
            </a:r>
            <a:endParaRPr lang="sv-SE"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Workshop och synpunkter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783080"/>
            <a:ext cx="3017520" cy="1325880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1810512"/>
            <a:ext cx="2651760" cy="7315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4000" b="1" i="0" dirty="0">
                <a:solidFill>
                  <a:srgbClr val="CD7A6E"/>
                </a:solidFill>
              </a:rPr>
              <a:t>516</a:t>
            </a:r>
            <a:r>
              <a:rPr lang="sv-SE" sz="4000" b="1" i="0" dirty="0">
                <a:solidFill>
                  <a:srgbClr val="CD7A6E"/>
                </a:solidFill>
              </a:rPr>
              <a:t> </a:t>
            </a:r>
            <a:r>
              <a:rPr lang="sv-SE" sz="4000" b="1" i="0" dirty="0" err="1">
                <a:solidFill>
                  <a:srgbClr val="CD7A6E"/>
                </a:solidFill>
              </a:rPr>
              <a:t>st</a:t>
            </a:r>
            <a:endParaRPr sz="4000" b="1" i="0" dirty="0">
              <a:solidFill>
                <a:srgbClr val="CD7A6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265176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400" b="0" i="0">
                <a:solidFill>
                  <a:srgbClr val="6D6059"/>
                </a:solidFill>
              </a:rPr>
              <a:t>synpunkter på delningen 15 juni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1248" y="3291840"/>
            <a:ext cx="3017520" cy="219456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500" b="1" dirty="0">
                <a:solidFill>
                  <a:srgbClr val="6D6059"/>
                </a:solidFill>
              </a:rPr>
              <a:t>Vad </a:t>
            </a:r>
            <a:r>
              <a:rPr sz="1500" b="1" dirty="0" err="1">
                <a:solidFill>
                  <a:srgbClr val="6D6059"/>
                </a:solidFill>
              </a:rPr>
              <a:t>som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hänt</a:t>
            </a:r>
            <a:endParaRPr sz="15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Workshop 15 </a:t>
            </a:r>
            <a:r>
              <a:rPr sz="1400" dirty="0" err="1">
                <a:solidFill>
                  <a:srgbClr val="6D6059"/>
                </a:solidFill>
              </a:rPr>
              <a:t>september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Synpunkterna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bearbetas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kategori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taget</a:t>
            </a:r>
            <a:r>
              <a:rPr lang="sv-SE" sz="1400" dirty="0">
                <a:solidFill>
                  <a:srgbClr val="6D6059"/>
                </a:solidFill>
              </a:rPr>
              <a:t>. </a:t>
            </a:r>
          </a:p>
          <a:p>
            <a:pPr algn="l">
              <a:spcAft>
                <a:spcPts val="300"/>
              </a:spcAft>
            </a:pPr>
            <a:r>
              <a:rPr lang="sv-SE" sz="1400" u="sng" dirty="0">
                <a:solidFill>
                  <a:srgbClr val="6D6059"/>
                </a:solidFill>
              </a:rPr>
              <a:t>Återkoppling på måndag </a:t>
            </a:r>
            <a:r>
              <a:rPr lang="sv-SE" sz="1400" dirty="0">
                <a:solidFill>
                  <a:srgbClr val="6D6059"/>
                </a:solidFill>
              </a:rPr>
              <a:t>där man kommer se hur respektive synpunkt omhändertagits.</a:t>
            </a:r>
            <a:endParaRPr sz="1400" dirty="0">
              <a:solidFill>
                <a:srgbClr val="6D6059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87368" y="1783080"/>
            <a:ext cx="3520440" cy="3703320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500" b="1" dirty="0">
                <a:solidFill>
                  <a:srgbClr val="6D6059"/>
                </a:solidFill>
              </a:rPr>
              <a:t>Vad </a:t>
            </a:r>
            <a:r>
              <a:rPr sz="1500" b="1" dirty="0" err="1">
                <a:solidFill>
                  <a:srgbClr val="6D6059"/>
                </a:solidFill>
              </a:rPr>
              <a:t>synpunkterna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har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lett</a:t>
            </a:r>
            <a:r>
              <a:rPr sz="1500" b="1" dirty="0">
                <a:solidFill>
                  <a:srgbClr val="6D6059"/>
                </a:solidFill>
              </a:rPr>
              <a:t> till</a:t>
            </a:r>
            <a:r>
              <a:rPr lang="sv-SE" sz="1500" b="1" dirty="0">
                <a:solidFill>
                  <a:srgbClr val="6D6059"/>
                </a:solidFill>
              </a:rPr>
              <a:t> (urval)</a:t>
            </a:r>
            <a:endParaRPr sz="15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De </a:t>
            </a:r>
            <a:r>
              <a:rPr sz="1400" dirty="0" err="1">
                <a:solidFill>
                  <a:srgbClr val="6D6059"/>
                </a:solidFill>
              </a:rPr>
              <a:t>normativa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artefakterna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heter</a:t>
            </a:r>
            <a:r>
              <a:rPr sz="1400" dirty="0">
                <a:solidFill>
                  <a:srgbClr val="6D6059"/>
                </a:solidFill>
              </a:rPr>
              <a:t> nu </a:t>
            </a:r>
            <a:r>
              <a:rPr sz="1400" dirty="0" err="1">
                <a:solidFill>
                  <a:srgbClr val="6D6059"/>
                </a:solidFill>
              </a:rPr>
              <a:t>federationsramverk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Ramverket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är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en</a:t>
            </a:r>
            <a:r>
              <a:rPr sz="1400" dirty="0">
                <a:solidFill>
                  <a:srgbClr val="6D6059"/>
                </a:solidFill>
              </a:rPr>
              <a:t> del av </a:t>
            </a:r>
            <a:r>
              <a:rPr sz="1400" dirty="0" err="1">
                <a:solidFill>
                  <a:srgbClr val="6D6059"/>
                </a:solidFill>
              </a:rPr>
              <a:t>federationsplattformen</a:t>
            </a:r>
            <a:r>
              <a:rPr sz="1400" dirty="0">
                <a:solidFill>
                  <a:srgbClr val="6D6059"/>
                </a:solidFill>
              </a:rPr>
              <a:t>, vid </a:t>
            </a:r>
            <a:r>
              <a:rPr sz="1400" dirty="0" err="1">
                <a:solidFill>
                  <a:srgbClr val="6D6059"/>
                </a:solidFill>
              </a:rPr>
              <a:t>sidan</a:t>
            </a:r>
            <a:r>
              <a:rPr sz="1400" dirty="0">
                <a:solidFill>
                  <a:srgbClr val="6D6059"/>
                </a:solidFill>
              </a:rPr>
              <a:t> av </a:t>
            </a:r>
            <a:r>
              <a:rPr sz="1400" dirty="0" err="1">
                <a:solidFill>
                  <a:srgbClr val="6D6059"/>
                </a:solidFill>
              </a:rPr>
              <a:t>tekniskt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plattformsstöd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samt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samverkansstruktur</a:t>
            </a:r>
            <a:r>
              <a:rPr sz="1400" dirty="0">
                <a:solidFill>
                  <a:srgbClr val="6D6059"/>
                </a:solidFill>
              </a:rPr>
              <a:t> och </a:t>
            </a:r>
            <a:r>
              <a:rPr sz="1400" dirty="0" err="1">
                <a:solidFill>
                  <a:srgbClr val="6D6059"/>
                </a:solidFill>
              </a:rPr>
              <a:t>styrning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Ramavsnitt</a:t>
            </a:r>
            <a:r>
              <a:rPr sz="1400" dirty="0">
                <a:solidFill>
                  <a:srgbClr val="6D6059"/>
                </a:solidFill>
              </a:rPr>
              <a:t> om </a:t>
            </a:r>
            <a:r>
              <a:rPr sz="1400" dirty="0" err="1">
                <a:solidFill>
                  <a:srgbClr val="6D6059"/>
                </a:solidFill>
              </a:rPr>
              <a:t>federationsplattformen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skrivs</a:t>
            </a:r>
            <a:r>
              <a:rPr sz="1400" dirty="0">
                <a:solidFill>
                  <a:srgbClr val="6D6059"/>
                </a:solidFill>
              </a:rPr>
              <a:t> om</a:t>
            </a: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Ramverket</a:t>
            </a:r>
            <a:r>
              <a:rPr sz="1400" dirty="0">
                <a:solidFill>
                  <a:srgbClr val="6D6059"/>
                </a:solidFill>
              </a:rPr>
              <a:t> ska </a:t>
            </a:r>
            <a:r>
              <a:rPr sz="1400" dirty="0" err="1">
                <a:solidFill>
                  <a:srgbClr val="6D6059"/>
                </a:solidFill>
              </a:rPr>
              <a:t>versioneras</a:t>
            </a:r>
            <a:endParaRPr sz="1400" dirty="0">
              <a:solidFill>
                <a:srgbClr val="6D6059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836408" y="1783080"/>
            <a:ext cx="3520440" cy="3703320"/>
          </a:xfrm>
          <a:prstGeom prst="roundRect">
            <a:avLst>
              <a:gd name="adj" fmla="val 6000"/>
            </a:avLst>
          </a:prstGeom>
          <a:solidFill>
            <a:srgbClr val="F5E6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lang="sv-SE" sz="1500" b="1" dirty="0">
                <a:solidFill>
                  <a:srgbClr val="6D6059"/>
                </a:solidFill>
              </a:rPr>
              <a:t>Återstående till piloten (urval)</a:t>
            </a:r>
            <a:endParaRPr sz="15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Avtalsstruktur</a:t>
            </a:r>
            <a:r>
              <a:rPr sz="1400" dirty="0">
                <a:solidFill>
                  <a:srgbClr val="6D6059"/>
                </a:solidFill>
              </a:rPr>
              <a:t> och </a:t>
            </a:r>
            <a:r>
              <a:rPr sz="1400" dirty="0" err="1">
                <a:solidFill>
                  <a:srgbClr val="6D6059"/>
                </a:solidFill>
              </a:rPr>
              <a:t>ansvar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piloten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lang="sv-SE" sz="1400" dirty="0">
                <a:solidFill>
                  <a:srgbClr val="6D6059"/>
                </a:solidFill>
              </a:rPr>
              <a:t>Krav och tillitsetablering till </a:t>
            </a:r>
            <a:r>
              <a:rPr sz="1400" dirty="0" err="1">
                <a:solidFill>
                  <a:srgbClr val="6D6059"/>
                </a:solidFill>
              </a:rPr>
              <a:t>Anslutningsoperatöre</a:t>
            </a:r>
            <a:r>
              <a:rPr lang="sv-SE" sz="1400" dirty="0" err="1">
                <a:solidFill>
                  <a:srgbClr val="6D6059"/>
                </a:solidFill>
              </a:rPr>
              <a:t>rna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Uppföljning</a:t>
            </a:r>
            <a:r>
              <a:rPr lang="sv-SE" sz="1400" dirty="0">
                <a:solidFill>
                  <a:srgbClr val="6D6059"/>
                </a:solidFill>
              </a:rPr>
              <a:t> </a:t>
            </a:r>
            <a:r>
              <a:rPr sz="1400" dirty="0">
                <a:solidFill>
                  <a:srgbClr val="6D6059"/>
                </a:solidFill>
              </a:rPr>
              <a:t>och </a:t>
            </a:r>
            <a:r>
              <a:rPr sz="1400" dirty="0" err="1">
                <a:solidFill>
                  <a:srgbClr val="6D6059"/>
                </a:solidFill>
              </a:rPr>
              <a:t>sanktioner</a:t>
            </a:r>
            <a:endParaRPr sz="1400" dirty="0">
              <a:solidFill>
                <a:srgbClr val="6D605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Status steg 1 och pilot</a:t>
            </a:r>
          </a:p>
        </p:txBody>
      </p:sp>
      <p:sp>
        <p:nvSpPr>
          <p:cNvPr id="3" name="Pentagon 2"/>
          <p:cNvSpPr/>
          <p:nvPr/>
        </p:nvSpPr>
        <p:spPr>
          <a:xfrm>
            <a:off x="841248" y="1828800"/>
            <a:ext cx="2044827" cy="1920240"/>
          </a:xfrm>
          <a:prstGeom prst="homePlate">
            <a:avLst>
              <a:gd name="adj" fmla="val 12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411480" bIns="91440" rtlCol="0" anchor="t"/>
          <a:lstStyle/>
          <a:p>
            <a:pPr algn="l">
              <a:spcAft>
                <a:spcPts val="400"/>
              </a:spcAft>
            </a:pPr>
            <a:r>
              <a:rPr lang="sv-SE" sz="1600" b="1" dirty="0">
                <a:solidFill>
                  <a:srgbClr val="6D6059"/>
                </a:solidFill>
              </a:rPr>
              <a:t>Oktober</a:t>
            </a:r>
            <a:endParaRPr sz="16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Synpunkter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arbetas</a:t>
            </a:r>
            <a:r>
              <a:rPr sz="1400" dirty="0">
                <a:solidFill>
                  <a:srgbClr val="6D6059"/>
                </a:solidFill>
              </a:rPr>
              <a:t> in. </a:t>
            </a:r>
            <a:endParaRPr lang="sv-SE" sz="1400" dirty="0">
              <a:solidFill>
                <a:srgbClr val="6D6059"/>
              </a:solidFill>
            </a:endParaRPr>
          </a:p>
          <a:p>
            <a:pPr>
              <a:spcAft>
                <a:spcPts val="300"/>
              </a:spcAft>
            </a:pPr>
            <a:r>
              <a:rPr lang="sv-SE" sz="1400" dirty="0">
                <a:solidFill>
                  <a:srgbClr val="6D6059"/>
                </a:solidFill>
              </a:rPr>
              <a:t>Federations-ramverk version 0.9 publiceras</a:t>
            </a:r>
          </a:p>
        </p:txBody>
      </p:sp>
      <p:sp>
        <p:nvSpPr>
          <p:cNvPr id="5" name="Pentagon 4"/>
          <p:cNvSpPr/>
          <p:nvPr/>
        </p:nvSpPr>
        <p:spPr>
          <a:xfrm>
            <a:off x="6324600" y="1828800"/>
            <a:ext cx="3267836" cy="1920240"/>
          </a:xfrm>
          <a:prstGeom prst="homePlate">
            <a:avLst>
              <a:gd name="adj" fmla="val 12000"/>
            </a:avLst>
          </a:prstGeom>
          <a:solidFill>
            <a:srgbClr val="F5E6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411480" bIns="91440" rtlCol="0" anchor="t"/>
          <a:lstStyle/>
          <a:p>
            <a:pPr algn="l">
              <a:spcAft>
                <a:spcPts val="400"/>
              </a:spcAft>
            </a:pPr>
            <a:r>
              <a:rPr lang="sv-SE" sz="1600" b="1" dirty="0">
                <a:solidFill>
                  <a:srgbClr val="6D6059"/>
                </a:solidFill>
              </a:rPr>
              <a:t>December 2026 - </a:t>
            </a:r>
            <a:r>
              <a:rPr sz="1600" b="1" dirty="0" err="1">
                <a:solidFill>
                  <a:srgbClr val="6D6059"/>
                </a:solidFill>
              </a:rPr>
              <a:t>Januari</a:t>
            </a:r>
            <a:r>
              <a:rPr sz="1600" b="1" dirty="0">
                <a:solidFill>
                  <a:srgbClr val="6D6059"/>
                </a:solidFill>
              </a:rPr>
              <a:t> 2027</a:t>
            </a:r>
          </a:p>
          <a:p>
            <a:pPr>
              <a:spcAft>
                <a:spcPts val="300"/>
              </a:spcAft>
            </a:pPr>
            <a:r>
              <a:rPr lang="sv-SE" sz="1400" dirty="0">
                <a:solidFill>
                  <a:srgbClr val="6D6059"/>
                </a:solidFill>
              </a:rPr>
              <a:t>Pilotavtal undertecknas. </a:t>
            </a: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Piloten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startar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produktion</a:t>
            </a:r>
            <a:r>
              <a:rPr sz="1400" dirty="0">
                <a:solidFill>
                  <a:srgbClr val="6D6059"/>
                </a:solidFill>
              </a:rPr>
              <a:t>, </a:t>
            </a:r>
            <a:r>
              <a:rPr sz="1400" dirty="0" err="1">
                <a:solidFill>
                  <a:srgbClr val="6D6059"/>
                </a:solidFill>
              </a:rPr>
              <a:t>tillsammans</a:t>
            </a:r>
            <a:r>
              <a:rPr sz="1400" dirty="0">
                <a:solidFill>
                  <a:srgbClr val="6D6059"/>
                </a:solidFill>
              </a:rPr>
              <a:t> med EHM och </a:t>
            </a:r>
            <a:r>
              <a:rPr sz="1400" dirty="0" err="1">
                <a:solidFill>
                  <a:srgbClr val="6D6059"/>
                </a:solidFill>
              </a:rPr>
              <a:t>anslutnings­operatörer</a:t>
            </a:r>
            <a:r>
              <a:rPr sz="1400" dirty="0">
                <a:solidFill>
                  <a:srgbClr val="6D6059"/>
                </a:solidFill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5500" y="1828800"/>
            <a:ext cx="1632204" cy="1920240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600" b="1" dirty="0">
                <a:solidFill>
                  <a:srgbClr val="6D6059"/>
                </a:solidFill>
              </a:rPr>
              <a:t>1 </a:t>
            </a:r>
            <a:r>
              <a:rPr sz="1600" b="1" dirty="0" err="1">
                <a:solidFill>
                  <a:srgbClr val="6D6059"/>
                </a:solidFill>
              </a:rPr>
              <a:t>april</a:t>
            </a:r>
            <a:r>
              <a:rPr sz="1600" b="1" dirty="0">
                <a:solidFill>
                  <a:srgbClr val="6D6059"/>
                </a:solidFill>
              </a:rPr>
              <a:t> 2027</a:t>
            </a: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Mål</a:t>
            </a:r>
            <a:r>
              <a:rPr sz="1400" dirty="0">
                <a:solidFill>
                  <a:srgbClr val="6D6059"/>
                </a:solidFill>
              </a:rPr>
              <a:t>: </a:t>
            </a:r>
            <a:r>
              <a:rPr sz="1400" dirty="0" err="1">
                <a:solidFill>
                  <a:srgbClr val="6D6059"/>
                </a:solidFill>
              </a:rPr>
              <a:t>piloten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avslutas</a:t>
            </a:r>
            <a:r>
              <a:rPr sz="1400" dirty="0">
                <a:solidFill>
                  <a:srgbClr val="6D6059"/>
                </a:solidFill>
              </a:rPr>
              <a:t>. </a:t>
            </a:r>
            <a:r>
              <a:rPr sz="1400" dirty="0" err="1">
                <a:solidFill>
                  <a:srgbClr val="6D6059"/>
                </a:solidFill>
              </a:rPr>
              <a:t>Lärdomar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förs</a:t>
            </a:r>
            <a:r>
              <a:rPr sz="1400" dirty="0">
                <a:solidFill>
                  <a:srgbClr val="6D6059"/>
                </a:solidFill>
              </a:rPr>
              <a:t> in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ramverk</a:t>
            </a:r>
            <a:r>
              <a:rPr sz="1400" dirty="0">
                <a:solidFill>
                  <a:srgbClr val="6D6059"/>
                </a:solidFill>
              </a:rPr>
              <a:t> och </a:t>
            </a:r>
            <a:r>
              <a:rPr sz="1400" dirty="0" err="1">
                <a:solidFill>
                  <a:srgbClr val="6D6059"/>
                </a:solidFill>
              </a:rPr>
              <a:t>regelverk</a:t>
            </a:r>
            <a:r>
              <a:rPr sz="1400" dirty="0">
                <a:solidFill>
                  <a:srgbClr val="6D6059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1248" y="4023360"/>
            <a:ext cx="1051560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D7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500" b="1" dirty="0" err="1">
                <a:solidFill>
                  <a:srgbClr val="6D6059"/>
                </a:solidFill>
              </a:rPr>
              <a:t>Ändrat</a:t>
            </a:r>
            <a:r>
              <a:rPr sz="1500" b="1" dirty="0">
                <a:solidFill>
                  <a:srgbClr val="6D6059"/>
                </a:solidFill>
              </a:rPr>
              <a:t> sedan </a:t>
            </a:r>
            <a:r>
              <a:rPr sz="1500" b="1" dirty="0" err="1">
                <a:solidFill>
                  <a:srgbClr val="6D6059"/>
                </a:solidFill>
              </a:rPr>
              <a:t>förra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mötet</a:t>
            </a:r>
            <a:endParaRPr sz="15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lang="sv-SE" sz="1500" dirty="0">
                <a:solidFill>
                  <a:srgbClr val="6D6059"/>
                </a:solidFill>
              </a:rPr>
              <a:t>- Tillitsetablering och pilotavslut diskuterats</a:t>
            </a:r>
          </a:p>
          <a:p>
            <a:pPr algn="l">
              <a:spcAft>
                <a:spcPts val="300"/>
              </a:spcAft>
            </a:pPr>
            <a:r>
              <a:rPr lang="sv-SE" sz="1500" dirty="0">
                <a:solidFill>
                  <a:srgbClr val="6D6059"/>
                </a:solidFill>
              </a:rPr>
              <a:t>- B</a:t>
            </a:r>
            <a:r>
              <a:rPr sz="1500" dirty="0" err="1">
                <a:solidFill>
                  <a:srgbClr val="6D6059"/>
                </a:solidFill>
              </a:rPr>
              <a:t>egränsad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tillämpning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inför</a:t>
            </a:r>
            <a:r>
              <a:rPr sz="1500" dirty="0">
                <a:solidFill>
                  <a:srgbClr val="6D6059"/>
                </a:solidFill>
              </a:rPr>
              <a:t> de </a:t>
            </a:r>
            <a:r>
              <a:rPr sz="1500" dirty="0" err="1">
                <a:solidFill>
                  <a:srgbClr val="6D6059"/>
                </a:solidFill>
              </a:rPr>
              <a:t>krav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på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uppgiftslämning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väntas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gälla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från</a:t>
            </a:r>
            <a:r>
              <a:rPr sz="1500" dirty="0">
                <a:solidFill>
                  <a:srgbClr val="6D6059"/>
                </a:solidFill>
              </a:rPr>
              <a:t> 1 </a:t>
            </a:r>
            <a:r>
              <a:rPr sz="1500" dirty="0" err="1">
                <a:solidFill>
                  <a:srgbClr val="6D6059"/>
                </a:solidFill>
              </a:rPr>
              <a:t>juli</a:t>
            </a:r>
            <a:r>
              <a:rPr sz="1500" dirty="0">
                <a:solidFill>
                  <a:srgbClr val="6D6059"/>
                </a:solidFill>
              </a:rPr>
              <a:t> 2027</a:t>
            </a:r>
            <a:r>
              <a:rPr lang="sv-SE" sz="1500" dirty="0">
                <a:solidFill>
                  <a:srgbClr val="6D6059"/>
                </a:solidFill>
              </a:rPr>
              <a:t> (se agendapunkt om ”Drivkrafter för tillämpning”)</a:t>
            </a:r>
            <a:endParaRPr sz="1500" dirty="0">
              <a:solidFill>
                <a:srgbClr val="6D6059"/>
              </a:solidFill>
            </a:endParaRPr>
          </a:p>
        </p:txBody>
      </p:sp>
      <p:sp>
        <p:nvSpPr>
          <p:cNvPr id="8" name="Pentagon 3">
            <a:extLst>
              <a:ext uri="{FF2B5EF4-FFF2-40B4-BE49-F238E27FC236}">
                <a16:creationId xmlns:a16="http://schemas.microsoft.com/office/drawing/2014/main" id="{5E2EDE9C-FF8D-E23F-0F87-3574A3FD68F0}"/>
              </a:ext>
            </a:extLst>
          </p:cNvPr>
          <p:cNvSpPr/>
          <p:nvPr/>
        </p:nvSpPr>
        <p:spPr>
          <a:xfrm>
            <a:off x="3009138" y="1828800"/>
            <a:ext cx="3192397" cy="1920240"/>
          </a:xfrm>
          <a:prstGeom prst="homePlate">
            <a:avLst>
              <a:gd name="adj" fmla="val 12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411480" bIns="91440" rtlCol="0" anchor="t"/>
          <a:lstStyle/>
          <a:p>
            <a:pPr algn="l">
              <a:spcAft>
                <a:spcPts val="400"/>
              </a:spcAft>
            </a:pPr>
            <a:r>
              <a:rPr lang="sv-SE" sz="1600" b="1" dirty="0">
                <a:solidFill>
                  <a:srgbClr val="6D6059"/>
                </a:solidFill>
              </a:rPr>
              <a:t>November</a:t>
            </a:r>
            <a:r>
              <a:rPr sz="1600" b="1" dirty="0">
                <a:solidFill>
                  <a:srgbClr val="6D6059"/>
                </a:solidFill>
              </a:rPr>
              <a:t> 2026</a:t>
            </a:r>
          </a:p>
          <a:p>
            <a:pPr algn="l">
              <a:spcAft>
                <a:spcPts val="300"/>
              </a:spcAft>
            </a:pPr>
            <a:r>
              <a:rPr lang="sv-SE" sz="1400" dirty="0">
                <a:solidFill>
                  <a:srgbClr val="6D6059"/>
                </a:solidFill>
              </a:rPr>
              <a:t>Anpassad </a:t>
            </a:r>
            <a:r>
              <a:rPr lang="sv-SE" sz="1400" dirty="0" err="1">
                <a:solidFill>
                  <a:srgbClr val="6D6059"/>
                </a:solidFill>
              </a:rPr>
              <a:t>tillitserablering</a:t>
            </a:r>
            <a:endParaRPr lang="sv-SE" sz="1400" dirty="0">
              <a:solidFill>
                <a:srgbClr val="6D6059"/>
              </a:solidFill>
            </a:endParaRPr>
          </a:p>
          <a:p>
            <a:pPr>
              <a:spcAft>
                <a:spcPts val="300"/>
              </a:spcAft>
            </a:pPr>
            <a:r>
              <a:rPr lang="sv-SE" sz="1400" dirty="0">
                <a:solidFill>
                  <a:srgbClr val="6D6059"/>
                </a:solidFill>
              </a:rPr>
              <a:t>Federationsregelverk för piloten färdigställs</a:t>
            </a:r>
          </a:p>
          <a:p>
            <a:pPr algn="l">
              <a:spcAft>
                <a:spcPts val="300"/>
              </a:spcAft>
            </a:pPr>
            <a:endParaRPr sz="1400" dirty="0">
              <a:solidFill>
                <a:srgbClr val="6D605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Status steg 2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783080"/>
            <a:ext cx="5120640" cy="3017520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700" b="1" dirty="0" err="1">
                <a:solidFill>
                  <a:srgbClr val="6D6059"/>
                </a:solidFill>
              </a:rPr>
              <a:t>Företrädarskap</a:t>
            </a:r>
            <a:endParaRPr sz="17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Att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kunna</a:t>
            </a:r>
            <a:r>
              <a:rPr sz="1500" dirty="0">
                <a:solidFill>
                  <a:srgbClr val="6D6059"/>
                </a:solidFill>
              </a:rPr>
              <a:t> visa </a:t>
            </a:r>
            <a:r>
              <a:rPr sz="1500" dirty="0" err="1">
                <a:solidFill>
                  <a:srgbClr val="6D6059"/>
                </a:solidFill>
              </a:rPr>
              <a:t>att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ett</a:t>
            </a:r>
            <a:r>
              <a:rPr sz="1500" dirty="0">
                <a:solidFill>
                  <a:srgbClr val="6D6059"/>
                </a:solidFill>
              </a:rPr>
              <a:t> system </a:t>
            </a:r>
            <a:r>
              <a:rPr sz="1500" dirty="0" err="1">
                <a:solidFill>
                  <a:srgbClr val="6D6059"/>
                </a:solidFill>
              </a:rPr>
              <a:t>agerar</a:t>
            </a:r>
            <a:r>
              <a:rPr sz="1500" dirty="0">
                <a:solidFill>
                  <a:srgbClr val="6D6059"/>
                </a:solidFill>
              </a:rPr>
              <a:t> för </a:t>
            </a:r>
            <a:r>
              <a:rPr sz="1500" dirty="0" err="1">
                <a:solidFill>
                  <a:srgbClr val="6D6059"/>
                </a:solidFill>
              </a:rPr>
              <a:t>en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annan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organisations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räkning</a:t>
            </a:r>
            <a:endParaRPr sz="15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Behov</a:t>
            </a:r>
            <a:r>
              <a:rPr sz="1500" dirty="0">
                <a:solidFill>
                  <a:srgbClr val="6D6059"/>
                </a:solidFill>
              </a:rPr>
              <a:t> och </a:t>
            </a:r>
            <a:r>
              <a:rPr sz="1500" dirty="0" err="1">
                <a:solidFill>
                  <a:srgbClr val="6D6059"/>
                </a:solidFill>
              </a:rPr>
              <a:t>scenarier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beskrivna</a:t>
            </a:r>
            <a:endParaRPr sz="15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Gemensam</a:t>
            </a:r>
            <a:r>
              <a:rPr sz="1500" dirty="0">
                <a:solidFill>
                  <a:srgbClr val="6D6059"/>
                </a:solidFill>
              </a:rPr>
              <a:t> workshop 22 </a:t>
            </a:r>
            <a:r>
              <a:rPr sz="1500" dirty="0" err="1">
                <a:solidFill>
                  <a:srgbClr val="6D6059"/>
                </a:solidFill>
              </a:rPr>
              <a:t>september</a:t>
            </a:r>
            <a:endParaRPr sz="15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b="1" dirty="0" err="1">
                <a:solidFill>
                  <a:srgbClr val="6D6059"/>
                </a:solidFill>
              </a:rPr>
              <a:t>Nästa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steg</a:t>
            </a:r>
            <a:r>
              <a:rPr sz="1500" b="1" dirty="0">
                <a:solidFill>
                  <a:srgbClr val="6D6059"/>
                </a:solidFill>
              </a:rPr>
              <a:t>: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lösningsförslag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tas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fram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teknikspåret</a:t>
            </a:r>
            <a:endParaRPr sz="1500" dirty="0">
              <a:solidFill>
                <a:srgbClr val="6D6059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36208" y="1783080"/>
            <a:ext cx="5120640" cy="3017520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700" b="1" dirty="0" err="1">
                <a:solidFill>
                  <a:srgbClr val="6D6059"/>
                </a:solidFill>
              </a:rPr>
              <a:t>Egenskapsintyg</a:t>
            </a:r>
            <a:endParaRPr sz="17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Att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kunna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intyga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egenskaper</a:t>
            </a:r>
            <a:r>
              <a:rPr sz="1500" dirty="0">
                <a:solidFill>
                  <a:srgbClr val="6D6059"/>
                </a:solidFill>
              </a:rPr>
              <a:t> hos </a:t>
            </a:r>
            <a:r>
              <a:rPr sz="1500" dirty="0" err="1">
                <a:solidFill>
                  <a:srgbClr val="6D6059"/>
                </a:solidFill>
              </a:rPr>
              <a:t>organisationer</a:t>
            </a:r>
            <a:r>
              <a:rPr sz="1500" dirty="0">
                <a:solidFill>
                  <a:srgbClr val="6D6059"/>
                </a:solidFill>
              </a:rPr>
              <a:t> och system</a:t>
            </a: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Tekniken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finns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</a:t>
            </a:r>
            <a:r>
              <a:rPr sz="1500" dirty="0">
                <a:solidFill>
                  <a:srgbClr val="6D6059"/>
                </a:solidFill>
              </a:rPr>
              <a:t> OpenID Federation</a:t>
            </a: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Det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saknas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verksamhetssidan</a:t>
            </a:r>
            <a:r>
              <a:rPr sz="1500" dirty="0">
                <a:solidFill>
                  <a:srgbClr val="6D6059"/>
                </a:solidFill>
              </a:rPr>
              <a:t>: </a:t>
            </a:r>
            <a:r>
              <a:rPr sz="1500" dirty="0" err="1">
                <a:solidFill>
                  <a:srgbClr val="6D6059"/>
                </a:solidFill>
              </a:rPr>
              <a:t>vem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ställer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krav</a:t>
            </a:r>
            <a:r>
              <a:rPr sz="1500" dirty="0">
                <a:solidFill>
                  <a:srgbClr val="6D6059"/>
                </a:solidFill>
              </a:rPr>
              <a:t>, och </a:t>
            </a:r>
            <a:r>
              <a:rPr sz="1500" dirty="0" err="1">
                <a:solidFill>
                  <a:srgbClr val="6D6059"/>
                </a:solidFill>
              </a:rPr>
              <a:t>hur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undviker</a:t>
            </a:r>
            <a:r>
              <a:rPr sz="1500" dirty="0">
                <a:solidFill>
                  <a:srgbClr val="6D6059"/>
                </a:solidFill>
              </a:rPr>
              <a:t> vi </a:t>
            </a:r>
            <a:r>
              <a:rPr sz="1500" dirty="0" err="1">
                <a:solidFill>
                  <a:srgbClr val="6D6059"/>
                </a:solidFill>
              </a:rPr>
              <a:t>fragmentering</a:t>
            </a:r>
            <a:endParaRPr sz="15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b="1" dirty="0" err="1">
                <a:solidFill>
                  <a:srgbClr val="6D6059"/>
                </a:solidFill>
              </a:rPr>
              <a:t>Nästa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steg</a:t>
            </a:r>
            <a:r>
              <a:rPr sz="1500" b="1" dirty="0">
                <a:solidFill>
                  <a:srgbClr val="6D6059"/>
                </a:solidFill>
              </a:rPr>
              <a:t>: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koncept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tas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fram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spåret</a:t>
            </a:r>
            <a:r>
              <a:rPr sz="1500" dirty="0">
                <a:solidFill>
                  <a:srgbClr val="6D6059"/>
                </a:solidFill>
              </a:rPr>
              <a:t> för </a:t>
            </a:r>
            <a:r>
              <a:rPr sz="1500" dirty="0" err="1">
                <a:solidFill>
                  <a:srgbClr val="6D6059"/>
                </a:solidFill>
              </a:rPr>
              <a:t>juridik</a:t>
            </a:r>
            <a:r>
              <a:rPr sz="1500" dirty="0">
                <a:solidFill>
                  <a:srgbClr val="6D6059"/>
                </a:solidFill>
              </a:rPr>
              <a:t> och </a:t>
            </a:r>
            <a:r>
              <a:rPr sz="1500" dirty="0" err="1">
                <a:solidFill>
                  <a:srgbClr val="6D6059"/>
                </a:solidFill>
              </a:rPr>
              <a:t>organisation</a:t>
            </a:r>
            <a:endParaRPr sz="1500" dirty="0">
              <a:solidFill>
                <a:srgbClr val="6D605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1248" y="4983480"/>
            <a:ext cx="822960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500" b="0" i="1" dirty="0">
                <a:solidFill>
                  <a:srgbClr val="6D6059"/>
                </a:solidFill>
              </a:rPr>
              <a:t>Steg 1 och </a:t>
            </a:r>
            <a:r>
              <a:rPr sz="1500" b="0" i="1" dirty="0" err="1">
                <a:solidFill>
                  <a:srgbClr val="6D6059"/>
                </a:solidFill>
              </a:rPr>
              <a:t>steg</a:t>
            </a:r>
            <a:r>
              <a:rPr sz="1500" b="0" i="1" dirty="0">
                <a:solidFill>
                  <a:srgbClr val="6D6059"/>
                </a:solidFill>
              </a:rPr>
              <a:t> 2 </a:t>
            </a:r>
            <a:r>
              <a:rPr sz="1500" b="0" i="1" dirty="0" err="1">
                <a:solidFill>
                  <a:srgbClr val="6D6059"/>
                </a:solidFill>
              </a:rPr>
              <a:t>planeras</a:t>
            </a:r>
            <a:r>
              <a:rPr sz="1500" b="0" i="1" dirty="0">
                <a:solidFill>
                  <a:srgbClr val="6D6059"/>
                </a:solidFill>
              </a:rPr>
              <a:t> nu </a:t>
            </a:r>
            <a:r>
              <a:rPr sz="1500" b="0" i="1" dirty="0" err="1">
                <a:solidFill>
                  <a:srgbClr val="6D6059"/>
                </a:solidFill>
              </a:rPr>
              <a:t>att</a:t>
            </a:r>
            <a:r>
              <a:rPr sz="1500" b="0" i="1" dirty="0">
                <a:solidFill>
                  <a:srgbClr val="6D6059"/>
                </a:solidFill>
              </a:rPr>
              <a:t> </a:t>
            </a:r>
            <a:r>
              <a:rPr sz="1500" b="0" i="1" dirty="0" err="1">
                <a:solidFill>
                  <a:srgbClr val="6D6059"/>
                </a:solidFill>
              </a:rPr>
              <a:t>tas</a:t>
            </a:r>
            <a:r>
              <a:rPr sz="1500" b="0" i="1" dirty="0">
                <a:solidFill>
                  <a:srgbClr val="6D6059"/>
                </a:solidFill>
              </a:rPr>
              <a:t> </a:t>
            </a:r>
            <a:r>
              <a:rPr sz="1500" b="0" i="1" dirty="0" err="1">
                <a:solidFill>
                  <a:srgbClr val="6D6059"/>
                </a:solidFill>
              </a:rPr>
              <a:t>i</a:t>
            </a:r>
            <a:r>
              <a:rPr sz="1500" b="0" i="1" dirty="0">
                <a:solidFill>
                  <a:srgbClr val="6D6059"/>
                </a:solidFill>
              </a:rPr>
              <a:t> </a:t>
            </a:r>
            <a:r>
              <a:rPr sz="1500" b="0" i="1" dirty="0" err="1">
                <a:solidFill>
                  <a:srgbClr val="6D6059"/>
                </a:solidFill>
              </a:rPr>
              <a:t>tillämpning</a:t>
            </a:r>
            <a:r>
              <a:rPr sz="1500" b="0" i="1" dirty="0">
                <a:solidFill>
                  <a:srgbClr val="6D6059"/>
                </a:solidFill>
              </a:rPr>
              <a:t> </a:t>
            </a:r>
            <a:r>
              <a:rPr sz="1500" b="0" i="1" dirty="0" err="1">
                <a:solidFill>
                  <a:srgbClr val="6D6059"/>
                </a:solidFill>
              </a:rPr>
              <a:t>samtidigt</a:t>
            </a:r>
            <a:r>
              <a:rPr sz="1500" b="0" i="1" dirty="0">
                <a:solidFill>
                  <a:srgbClr val="6D6059"/>
                </a:solidFill>
              </a:rPr>
              <a:t>, se </a:t>
            </a:r>
            <a:r>
              <a:rPr sz="1500" b="0" i="1" dirty="0" err="1">
                <a:solidFill>
                  <a:srgbClr val="6D6059"/>
                </a:solidFill>
              </a:rPr>
              <a:t>uppdaterad</a:t>
            </a:r>
            <a:r>
              <a:rPr sz="1500" b="0" i="1" dirty="0">
                <a:solidFill>
                  <a:srgbClr val="6D6059"/>
                </a:solidFill>
              </a:rPr>
              <a:t> </a:t>
            </a:r>
            <a:r>
              <a:rPr sz="1500" b="0" i="1" dirty="0" err="1">
                <a:solidFill>
                  <a:srgbClr val="6D6059"/>
                </a:solidFill>
              </a:rPr>
              <a:t>färdplan</a:t>
            </a:r>
            <a:r>
              <a:rPr sz="1500" b="0" i="1" dirty="0">
                <a:solidFill>
                  <a:srgbClr val="6D6059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9090F65-AFE7-4E45-872D-C7AE9E2A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dirty="0"/>
              <a:t>Bereda målbild samt strategiska och taktiska vägval till taktiskt utskott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7122E69-8303-46D5-B84E-87AD277F8C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– diskussionspunkt</a:t>
            </a:r>
          </a:p>
        </p:txBody>
      </p:sp>
    </p:spTree>
    <p:extLst>
      <p:ext uri="{BB962C8B-B14F-4D97-AF65-F5344CB8AC3E}">
        <p14:creationId xmlns:p14="http://schemas.microsoft.com/office/powerpoint/2010/main" val="3983205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solidFill>
                  <a:srgbClr val="CD7A6E"/>
                </a:solidFill>
              </a:rPr>
              <a:t>Hur </a:t>
            </a:r>
            <a:r>
              <a:rPr dirty="0" err="1">
                <a:solidFill>
                  <a:srgbClr val="CD7A6E"/>
                </a:solidFill>
              </a:rPr>
              <a:t>bereder</a:t>
            </a:r>
            <a:r>
              <a:rPr dirty="0">
                <a:solidFill>
                  <a:srgbClr val="CD7A6E"/>
                </a:solidFill>
              </a:rPr>
              <a:t> vi </a:t>
            </a:r>
            <a:r>
              <a:rPr dirty="0" err="1">
                <a:solidFill>
                  <a:srgbClr val="CD7A6E"/>
                </a:solidFill>
              </a:rPr>
              <a:t>inriktningsfrågor</a:t>
            </a:r>
            <a:r>
              <a:rPr dirty="0">
                <a:solidFill>
                  <a:srgbClr val="CD7A6E"/>
                </a:solidFill>
              </a:rPr>
              <a:t>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38200" y="1990724"/>
            <a:ext cx="10515600" cy="1685925"/>
          </a:xfrm>
          <a:prstGeom prst="roundRect">
            <a:avLst>
              <a:gd name="adj" fmla="val 6000"/>
            </a:avLst>
          </a:prstGeom>
          <a:solidFill>
            <a:srgbClr val="CD7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300"/>
              </a:spcAft>
            </a:pPr>
            <a:r>
              <a:rPr sz="2000" b="1" dirty="0" err="1">
                <a:solidFill>
                  <a:srgbClr val="FFFFFF"/>
                </a:solidFill>
              </a:rPr>
              <a:t>Inriktningsfrågor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når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inte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utskottet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på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ett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sätt</a:t>
            </a:r>
            <a:r>
              <a:rPr sz="2000" b="1" dirty="0">
                <a:solidFill>
                  <a:srgbClr val="FFFFFF"/>
                </a:solidFill>
              </a:rPr>
              <a:t> </a:t>
            </a:r>
            <a:r>
              <a:rPr sz="2000" b="1" dirty="0" err="1">
                <a:solidFill>
                  <a:srgbClr val="FFFFFF"/>
                </a:solidFill>
              </a:rPr>
              <a:t>som</a:t>
            </a:r>
            <a:r>
              <a:rPr sz="2000" b="1" dirty="0">
                <a:solidFill>
                  <a:srgbClr val="FFFFFF"/>
                </a:solidFill>
              </a:rPr>
              <a:t> ger </a:t>
            </a:r>
            <a:r>
              <a:rPr sz="2000" b="1" dirty="0" err="1">
                <a:solidFill>
                  <a:srgbClr val="FFFFFF"/>
                </a:solidFill>
              </a:rPr>
              <a:t>förutsättningar</a:t>
            </a:r>
            <a:r>
              <a:rPr sz="2000" b="1" dirty="0">
                <a:solidFill>
                  <a:srgbClr val="FFFFFF"/>
                </a:solidFill>
              </a:rPr>
              <a:t> för bred </a:t>
            </a:r>
            <a:r>
              <a:rPr sz="2000" b="1" dirty="0" err="1">
                <a:solidFill>
                  <a:srgbClr val="FFFFFF"/>
                </a:solidFill>
              </a:rPr>
              <a:t>samsyn</a:t>
            </a:r>
            <a:r>
              <a:rPr sz="2000" b="1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277" y="2541192"/>
            <a:ext cx="9763126" cy="92333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b="0" i="0" dirty="0" err="1">
                <a:solidFill>
                  <a:schemeClr val="bg1"/>
                </a:solidFill>
              </a:rPr>
              <a:t>Vägvalen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uppstår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i</a:t>
            </a:r>
            <a:r>
              <a:rPr b="0" i="0" dirty="0">
                <a:solidFill>
                  <a:schemeClr val="bg1"/>
                </a:solidFill>
              </a:rPr>
              <a:t> det </a:t>
            </a:r>
            <a:r>
              <a:rPr b="0" i="0" dirty="0" err="1">
                <a:solidFill>
                  <a:schemeClr val="bg1"/>
                </a:solidFill>
              </a:rPr>
              <a:t>operativa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arbetet</a:t>
            </a:r>
            <a:r>
              <a:rPr b="0" i="0" dirty="0">
                <a:solidFill>
                  <a:schemeClr val="bg1"/>
                </a:solidFill>
              </a:rPr>
              <a:t>, </a:t>
            </a:r>
            <a:r>
              <a:rPr b="0" i="0" dirty="0" err="1">
                <a:solidFill>
                  <a:schemeClr val="bg1"/>
                </a:solidFill>
              </a:rPr>
              <a:t>på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en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detaljnivå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som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är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rätt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där</a:t>
            </a:r>
            <a:r>
              <a:rPr b="0" i="0" dirty="0">
                <a:solidFill>
                  <a:schemeClr val="bg1"/>
                </a:solidFill>
              </a:rPr>
              <a:t> men för </a:t>
            </a:r>
            <a:r>
              <a:rPr b="0" i="0" dirty="0" err="1">
                <a:solidFill>
                  <a:schemeClr val="bg1"/>
                </a:solidFill>
              </a:rPr>
              <a:t>detaljerad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här</a:t>
            </a:r>
            <a:r>
              <a:rPr b="0" i="0" dirty="0">
                <a:solidFill>
                  <a:schemeClr val="bg1"/>
                </a:solidFill>
              </a:rPr>
              <a:t>. </a:t>
            </a:r>
            <a:r>
              <a:rPr b="0" i="0" dirty="0" err="1">
                <a:solidFill>
                  <a:schemeClr val="bg1"/>
                </a:solidFill>
              </a:rPr>
              <a:t>Att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lyfta</a:t>
            </a:r>
            <a:r>
              <a:rPr b="0" i="0" dirty="0">
                <a:solidFill>
                  <a:schemeClr val="bg1"/>
                </a:solidFill>
              </a:rPr>
              <a:t> dem till </a:t>
            </a:r>
            <a:r>
              <a:rPr b="0" i="0" dirty="0" err="1">
                <a:solidFill>
                  <a:schemeClr val="bg1"/>
                </a:solidFill>
              </a:rPr>
              <a:t>utskottets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nivå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har</a:t>
            </a:r>
            <a:r>
              <a:rPr b="0" i="0" dirty="0">
                <a:solidFill>
                  <a:schemeClr val="bg1"/>
                </a:solidFill>
              </a:rPr>
              <a:t> till </a:t>
            </a:r>
            <a:r>
              <a:rPr b="0" i="0" dirty="0" err="1">
                <a:solidFill>
                  <a:schemeClr val="bg1"/>
                </a:solidFill>
              </a:rPr>
              <a:t>stor</a:t>
            </a:r>
            <a:r>
              <a:rPr b="0" i="0" dirty="0">
                <a:solidFill>
                  <a:schemeClr val="bg1"/>
                </a:solidFill>
              </a:rPr>
              <a:t> del </a:t>
            </a:r>
            <a:r>
              <a:rPr b="0" i="0" dirty="0" err="1">
                <a:solidFill>
                  <a:schemeClr val="bg1"/>
                </a:solidFill>
              </a:rPr>
              <a:t>legat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på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rollen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som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uppdragsledare</a:t>
            </a:r>
            <a:r>
              <a:rPr b="0" i="0" dirty="0">
                <a:solidFill>
                  <a:schemeClr val="bg1"/>
                </a:solidFill>
              </a:rPr>
              <a:t>. Det </a:t>
            </a:r>
            <a:r>
              <a:rPr b="0" i="0" dirty="0" err="1">
                <a:solidFill>
                  <a:schemeClr val="bg1"/>
                </a:solidFill>
              </a:rPr>
              <a:t>har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fungerat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mindre</a:t>
            </a:r>
            <a:r>
              <a:rPr b="0" i="0" dirty="0">
                <a:solidFill>
                  <a:schemeClr val="bg1"/>
                </a:solidFill>
              </a:rPr>
              <a:t> bra, av </a:t>
            </a:r>
            <a:r>
              <a:rPr b="0" i="0" dirty="0" err="1">
                <a:solidFill>
                  <a:schemeClr val="bg1"/>
                </a:solidFill>
              </a:rPr>
              <a:t>två</a:t>
            </a:r>
            <a:r>
              <a:rPr b="0" i="0" dirty="0">
                <a:solidFill>
                  <a:schemeClr val="bg1"/>
                </a:solidFill>
              </a:rPr>
              <a:t> </a:t>
            </a:r>
            <a:r>
              <a:rPr b="0" i="0" dirty="0" err="1">
                <a:solidFill>
                  <a:schemeClr val="bg1"/>
                </a:solidFill>
              </a:rPr>
              <a:t>skäl</a:t>
            </a:r>
            <a:r>
              <a:rPr b="0" i="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38200" y="4526280"/>
            <a:ext cx="5120640" cy="169164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6D6059"/>
                </a:solidFill>
              </a:rPr>
              <a:t>Rollen arbetar nära detaljerna</a:t>
            </a:r>
          </a:p>
          <a:p>
            <a:pPr algn="l">
              <a:spcAft>
                <a:spcPts val="300"/>
              </a:spcAft>
            </a:pPr>
            <a:r>
              <a:rPr sz="1500">
                <a:solidFill>
                  <a:srgbClr val="6D6059"/>
                </a:solidFill>
              </a:rPr>
              <a:t>Svårt att se vilka frågor som hör hemma på utskottets nivå. Utskottet har fått status i stället för vägval att ge inspel till.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33160" y="4526280"/>
            <a:ext cx="5120640" cy="169164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600" b="1" dirty="0" err="1">
                <a:solidFill>
                  <a:srgbClr val="6D6059"/>
                </a:solidFill>
              </a:rPr>
              <a:t>Frågorna</a:t>
            </a:r>
            <a:r>
              <a:rPr sz="1600" b="1" dirty="0">
                <a:solidFill>
                  <a:srgbClr val="6D6059"/>
                </a:solidFill>
              </a:rPr>
              <a:t> </a:t>
            </a:r>
            <a:r>
              <a:rPr sz="1600" b="1" dirty="0" err="1">
                <a:solidFill>
                  <a:srgbClr val="6D6059"/>
                </a:solidFill>
              </a:rPr>
              <a:t>formuleras</a:t>
            </a:r>
            <a:r>
              <a:rPr sz="1600" b="1" dirty="0">
                <a:solidFill>
                  <a:srgbClr val="6D6059"/>
                </a:solidFill>
              </a:rPr>
              <a:t> </a:t>
            </a:r>
            <a:r>
              <a:rPr sz="1600" b="1" dirty="0" err="1">
                <a:solidFill>
                  <a:srgbClr val="6D6059"/>
                </a:solidFill>
              </a:rPr>
              <a:t>ur</a:t>
            </a:r>
            <a:r>
              <a:rPr sz="1600" b="1" dirty="0">
                <a:solidFill>
                  <a:srgbClr val="6D6059"/>
                </a:solidFill>
              </a:rPr>
              <a:t> Diggs </a:t>
            </a:r>
            <a:r>
              <a:rPr sz="1600" b="1" dirty="0" err="1">
                <a:solidFill>
                  <a:srgbClr val="6D6059"/>
                </a:solidFill>
              </a:rPr>
              <a:t>perspektiv</a:t>
            </a:r>
            <a:endParaRPr sz="16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Det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avgörande</a:t>
            </a:r>
            <a:r>
              <a:rPr sz="1500" dirty="0">
                <a:solidFill>
                  <a:srgbClr val="6D6059"/>
                </a:solidFill>
              </a:rPr>
              <a:t> för den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ska ta </a:t>
            </a:r>
            <a:r>
              <a:rPr sz="1500" dirty="0" err="1">
                <a:solidFill>
                  <a:srgbClr val="6D6059"/>
                </a:solidFill>
              </a:rPr>
              <a:t>en</a:t>
            </a:r>
            <a:r>
              <a:rPr sz="1500" dirty="0">
                <a:solidFill>
                  <a:srgbClr val="6D6059"/>
                </a:solidFill>
              </a:rPr>
              <a:t> roll </a:t>
            </a:r>
            <a:r>
              <a:rPr sz="1500" dirty="0" err="1">
                <a:solidFill>
                  <a:srgbClr val="6D6059"/>
                </a:solidFill>
              </a:rPr>
              <a:t>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infrastrukturen</a:t>
            </a:r>
            <a:r>
              <a:rPr sz="1500" dirty="0">
                <a:solidFill>
                  <a:srgbClr val="6D6059"/>
                </a:solidFill>
              </a:rPr>
              <a:t>, </a:t>
            </a:r>
            <a:r>
              <a:rPr sz="1500" dirty="0" err="1">
                <a:solidFill>
                  <a:srgbClr val="6D6059"/>
                </a:solidFill>
              </a:rPr>
              <a:t>eller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använda</a:t>
            </a:r>
            <a:r>
              <a:rPr sz="1500" dirty="0">
                <a:solidFill>
                  <a:srgbClr val="6D6059"/>
                </a:solidFill>
              </a:rPr>
              <a:t> den, </a:t>
            </a:r>
            <a:r>
              <a:rPr sz="1500" dirty="0" err="1">
                <a:solidFill>
                  <a:srgbClr val="6D6059"/>
                </a:solidFill>
              </a:rPr>
              <a:t>riskerar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att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hamna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skymundan</a:t>
            </a:r>
            <a:r>
              <a:rPr sz="1500" dirty="0">
                <a:solidFill>
                  <a:srgbClr val="6D6059"/>
                </a:solidFill>
              </a:rPr>
              <a:t>.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975DF27-F13C-13CC-4CF7-830CA5919C8E}"/>
              </a:ext>
            </a:extLst>
          </p:cNvPr>
          <p:cNvSpPr txBox="1"/>
          <p:nvPr/>
        </p:nvSpPr>
        <p:spPr>
          <a:xfrm>
            <a:off x="838200" y="1484233"/>
            <a:ext cx="2779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b="1" dirty="0">
                <a:latin typeface="+mn-lt"/>
              </a:rPr>
              <a:t>PROBLEMBESKRIVNING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9C895A54-099B-B0F2-FA2F-EE8C9370E009}"/>
              </a:ext>
            </a:extLst>
          </p:cNvPr>
          <p:cNvSpPr txBox="1"/>
          <p:nvPr/>
        </p:nvSpPr>
        <p:spPr>
          <a:xfrm>
            <a:off x="838199" y="4042451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v-SE" b="1" dirty="0">
                <a:latin typeface="+mn-lt"/>
              </a:rPr>
              <a:t>ORSAK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Konsekvenser</a:t>
            </a:r>
          </a:p>
        </p:txBody>
      </p:sp>
      <p:sp>
        <p:nvSpPr>
          <p:cNvPr id="3" name="Oval 2"/>
          <p:cNvSpPr/>
          <p:nvPr/>
        </p:nvSpPr>
        <p:spPr>
          <a:xfrm>
            <a:off x="841248" y="1810512"/>
            <a:ext cx="502920" cy="502920"/>
          </a:xfrm>
          <a:prstGeom prst="ellipse">
            <a:avLst/>
          </a:prstGeom>
          <a:solidFill>
            <a:srgbClr val="CD7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4480" y="1737360"/>
            <a:ext cx="9784080" cy="347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500" b="1" i="0">
                <a:solidFill>
                  <a:srgbClr val="6D6059"/>
                </a:solidFill>
              </a:rPr>
              <a:t>Utskottet förväntas förstå lösningen i detalj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2066543"/>
            <a:ext cx="9784080" cy="30777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400" b="0" i="0" dirty="0" err="1">
                <a:solidFill>
                  <a:srgbClr val="6D6059"/>
                </a:solidFill>
              </a:rPr>
              <a:t>Diskussionen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lang="sv-SE" sz="1400" b="0" i="0" dirty="0">
                <a:solidFill>
                  <a:srgbClr val="6D6059"/>
                </a:solidFill>
              </a:rPr>
              <a:t>riskerar att </a:t>
            </a:r>
            <a:r>
              <a:rPr sz="1400" b="0" i="0" dirty="0" err="1">
                <a:solidFill>
                  <a:srgbClr val="6D6059"/>
                </a:solidFill>
              </a:rPr>
              <a:t>hamna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i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hur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lösningen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fungerar</a:t>
            </a:r>
            <a:r>
              <a:rPr sz="1400" b="0" i="0" dirty="0">
                <a:solidFill>
                  <a:srgbClr val="6D6059"/>
                </a:solidFill>
              </a:rPr>
              <a:t>, </a:t>
            </a:r>
            <a:r>
              <a:rPr sz="1400" b="0" i="0" dirty="0" err="1">
                <a:solidFill>
                  <a:srgbClr val="6D6059"/>
                </a:solidFill>
              </a:rPr>
              <a:t>inte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i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vad</a:t>
            </a:r>
            <a:r>
              <a:rPr sz="1400" b="0" i="0" dirty="0">
                <a:solidFill>
                  <a:srgbClr val="6D6059"/>
                </a:solidFill>
              </a:rPr>
              <a:t> den </a:t>
            </a:r>
            <a:r>
              <a:rPr sz="1400" b="0" i="0" dirty="0" err="1">
                <a:solidFill>
                  <a:srgbClr val="6D6059"/>
                </a:solidFill>
              </a:rPr>
              <a:t>innebär</a:t>
            </a:r>
            <a:r>
              <a:rPr sz="1400" b="0" i="0" dirty="0">
                <a:solidFill>
                  <a:srgbClr val="6D6059"/>
                </a:solidFill>
              </a:rPr>
              <a:t> för era </a:t>
            </a:r>
            <a:r>
              <a:rPr sz="1400" b="0" i="0" dirty="0" err="1">
                <a:solidFill>
                  <a:srgbClr val="6D6059"/>
                </a:solidFill>
              </a:rPr>
              <a:t>organisationer</a:t>
            </a:r>
            <a:r>
              <a:rPr sz="1400" b="0" i="0" dirty="0">
                <a:solidFill>
                  <a:srgbClr val="6D6059"/>
                </a:solidFill>
              </a:rPr>
              <a:t>.</a:t>
            </a:r>
          </a:p>
        </p:txBody>
      </p:sp>
      <p:sp>
        <p:nvSpPr>
          <p:cNvPr id="6" name="Oval 5"/>
          <p:cNvSpPr/>
          <p:nvPr/>
        </p:nvSpPr>
        <p:spPr>
          <a:xfrm>
            <a:off x="841248" y="2578608"/>
            <a:ext cx="502920" cy="502920"/>
          </a:xfrm>
          <a:prstGeom prst="ellipse">
            <a:avLst/>
          </a:prstGeom>
          <a:solidFill>
            <a:srgbClr val="CD7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2505456"/>
            <a:ext cx="9784080" cy="347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500" b="1" i="0" dirty="0" err="1">
                <a:solidFill>
                  <a:srgbClr val="6D6059"/>
                </a:solidFill>
              </a:rPr>
              <a:t>Inriktningar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riskerar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att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sätta</a:t>
            </a:r>
            <a:r>
              <a:rPr sz="1500" b="1" i="0" dirty="0">
                <a:solidFill>
                  <a:srgbClr val="6D6059"/>
                </a:solidFill>
              </a:rPr>
              <a:t> sig </a:t>
            </a:r>
            <a:r>
              <a:rPr sz="1500" b="1" i="0" dirty="0" err="1">
                <a:solidFill>
                  <a:srgbClr val="6D6059"/>
                </a:solidFill>
              </a:rPr>
              <a:t>innan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fler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perspektiv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har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prövats</a:t>
            </a:r>
            <a:endParaRPr sz="1500" b="1" i="0" dirty="0">
              <a:solidFill>
                <a:srgbClr val="6D605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54480" y="2834639"/>
            <a:ext cx="9784080" cy="30777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400" b="0" i="0" dirty="0">
                <a:solidFill>
                  <a:srgbClr val="6D6059"/>
                </a:solidFill>
              </a:rPr>
              <a:t>Ju </a:t>
            </a:r>
            <a:r>
              <a:rPr sz="1400" b="0" i="0" dirty="0" err="1">
                <a:solidFill>
                  <a:srgbClr val="6D6059"/>
                </a:solidFill>
              </a:rPr>
              <a:t>senare</a:t>
            </a:r>
            <a:r>
              <a:rPr sz="1400" b="0" i="0" dirty="0">
                <a:solidFill>
                  <a:srgbClr val="6D6059"/>
                </a:solidFill>
              </a:rPr>
              <a:t> det </a:t>
            </a:r>
            <a:r>
              <a:rPr sz="1400" b="0" i="0" dirty="0" err="1">
                <a:solidFill>
                  <a:srgbClr val="6D6059"/>
                </a:solidFill>
              </a:rPr>
              <a:t>upptäcks</a:t>
            </a:r>
            <a:r>
              <a:rPr sz="1400" b="0" i="0" dirty="0">
                <a:solidFill>
                  <a:srgbClr val="6D6059"/>
                </a:solidFill>
              </a:rPr>
              <a:t>, </a:t>
            </a:r>
            <a:r>
              <a:rPr sz="1400" b="0" i="0" dirty="0" err="1">
                <a:solidFill>
                  <a:srgbClr val="6D6059"/>
                </a:solidFill>
              </a:rPr>
              <a:t>desto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lang="sv-SE" sz="1400" b="0" i="0" dirty="0">
                <a:solidFill>
                  <a:srgbClr val="6D6059"/>
                </a:solidFill>
              </a:rPr>
              <a:t>svårare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att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ändra</a:t>
            </a:r>
            <a:r>
              <a:rPr sz="1400" b="0" i="0" dirty="0">
                <a:solidFill>
                  <a:srgbClr val="6D6059"/>
                </a:solidFill>
              </a:rPr>
              <a:t>. De </a:t>
            </a:r>
            <a:r>
              <a:rPr sz="1400" b="0" i="0" dirty="0" err="1">
                <a:solidFill>
                  <a:srgbClr val="6D6059"/>
                </a:solidFill>
              </a:rPr>
              <a:t>första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tillämpningarna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blir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mönster</a:t>
            </a:r>
            <a:r>
              <a:rPr sz="1400" b="0" i="0" dirty="0">
                <a:solidFill>
                  <a:srgbClr val="6D6059"/>
                </a:solidFill>
              </a:rPr>
              <a:t>.</a:t>
            </a:r>
          </a:p>
        </p:txBody>
      </p:sp>
      <p:sp>
        <p:nvSpPr>
          <p:cNvPr id="9" name="Oval 8"/>
          <p:cNvSpPr/>
          <p:nvPr/>
        </p:nvSpPr>
        <p:spPr>
          <a:xfrm>
            <a:off x="841248" y="3346703"/>
            <a:ext cx="502920" cy="502920"/>
          </a:xfrm>
          <a:prstGeom prst="ellipse">
            <a:avLst/>
          </a:prstGeom>
          <a:solidFill>
            <a:srgbClr val="CD7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3273551"/>
            <a:ext cx="9784080" cy="347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500" b="1" i="0" dirty="0" err="1">
                <a:solidFill>
                  <a:srgbClr val="6D6059"/>
                </a:solidFill>
              </a:rPr>
              <a:t>Inspel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har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ingen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tydlig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väg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tillbaka</a:t>
            </a:r>
            <a:r>
              <a:rPr sz="1500" b="1" i="0" dirty="0">
                <a:solidFill>
                  <a:srgbClr val="6D6059"/>
                </a:solidFill>
              </a:rPr>
              <a:t> in </a:t>
            </a:r>
            <a:r>
              <a:rPr sz="1500" b="1" i="0" dirty="0" err="1">
                <a:solidFill>
                  <a:srgbClr val="6D6059"/>
                </a:solidFill>
              </a:rPr>
              <a:t>i</a:t>
            </a:r>
            <a:r>
              <a:rPr sz="1500" b="1" i="0" dirty="0">
                <a:solidFill>
                  <a:srgbClr val="6D6059"/>
                </a:solidFill>
              </a:rPr>
              <a:t> </a:t>
            </a:r>
            <a:r>
              <a:rPr sz="1500" b="1" i="0" dirty="0" err="1">
                <a:solidFill>
                  <a:srgbClr val="6D6059"/>
                </a:solidFill>
              </a:rPr>
              <a:t>arbetet</a:t>
            </a:r>
            <a:endParaRPr sz="1500" b="1" i="0" dirty="0">
              <a:solidFill>
                <a:srgbClr val="6D605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4480" y="3602735"/>
            <a:ext cx="9784080" cy="30777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400" b="0" i="0" dirty="0" err="1">
                <a:solidFill>
                  <a:srgbClr val="6D6059"/>
                </a:solidFill>
              </a:rPr>
              <a:t>Färdplanen</a:t>
            </a:r>
            <a:r>
              <a:rPr sz="1400" b="0" i="0" dirty="0">
                <a:solidFill>
                  <a:srgbClr val="6D6059"/>
                </a:solidFill>
              </a:rPr>
              <a:t> och </a:t>
            </a:r>
            <a:r>
              <a:rPr sz="1400" b="0" i="0" dirty="0" err="1">
                <a:solidFill>
                  <a:srgbClr val="6D6059"/>
                </a:solidFill>
              </a:rPr>
              <a:t>drivkrafterna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är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bärare</a:t>
            </a:r>
            <a:r>
              <a:rPr sz="1400" b="0" i="0" dirty="0">
                <a:solidFill>
                  <a:srgbClr val="6D6059"/>
                </a:solidFill>
              </a:rPr>
              <a:t> för </a:t>
            </a:r>
            <a:r>
              <a:rPr sz="1400" b="0" i="0" dirty="0" err="1">
                <a:solidFill>
                  <a:srgbClr val="6D6059"/>
                </a:solidFill>
              </a:rPr>
              <a:t>vissa</a:t>
            </a:r>
            <a:r>
              <a:rPr sz="1400" b="0" i="0" dirty="0">
                <a:solidFill>
                  <a:srgbClr val="6D6059"/>
                </a:solidFill>
              </a:rPr>
              <a:t> </a:t>
            </a:r>
            <a:r>
              <a:rPr sz="1400" b="0" i="0" dirty="0" err="1">
                <a:solidFill>
                  <a:srgbClr val="6D6059"/>
                </a:solidFill>
              </a:rPr>
              <a:t>inriktningar</a:t>
            </a:r>
            <a:r>
              <a:rPr lang="sv-SE" sz="1400" dirty="0">
                <a:solidFill>
                  <a:srgbClr val="6D6059"/>
                </a:solidFill>
              </a:rPr>
              <a:t> – men inte alla.</a:t>
            </a:r>
            <a:endParaRPr sz="1400" b="0" i="0" dirty="0">
              <a:solidFill>
                <a:srgbClr val="6D6059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838200" y="4078225"/>
            <a:ext cx="502920" cy="502920"/>
          </a:xfrm>
          <a:prstGeom prst="ellipse">
            <a:avLst/>
          </a:prstGeom>
          <a:solidFill>
            <a:srgbClr val="CD7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sv-SE" sz="1600" b="1" dirty="0">
                <a:solidFill>
                  <a:srgbClr val="FFFFFF"/>
                </a:solidFill>
              </a:rPr>
              <a:t>4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51432" y="4005073"/>
            <a:ext cx="9784080" cy="347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500" b="1" i="0">
                <a:solidFill>
                  <a:srgbClr val="6D6059"/>
                </a:solidFill>
              </a:rPr>
              <a:t>Utskottet har inte fått den roll det borde ha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1432" y="4334257"/>
            <a:ext cx="9784080" cy="347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400" b="0" i="0">
                <a:solidFill>
                  <a:srgbClr val="6D6059"/>
                </a:solidFill>
              </a:rPr>
              <a:t>Rätt frågor har inte nått er i en form som går att ta ställning till.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CD7A6E"/>
                </a:solidFill>
              </a:rPr>
              <a:t>Frågor</a:t>
            </a:r>
            <a:r>
              <a:rPr dirty="0">
                <a:solidFill>
                  <a:srgbClr val="CD7A6E"/>
                </a:solidFill>
              </a:rPr>
              <a:t> till 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783080"/>
            <a:ext cx="3364992" cy="1691640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900" b="1" dirty="0">
                <a:solidFill>
                  <a:srgbClr val="6D6059"/>
                </a:solidFill>
              </a:rPr>
              <a:t>1</a:t>
            </a: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Håller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med om </a:t>
            </a:r>
            <a:r>
              <a:rPr sz="1500" dirty="0" err="1">
                <a:solidFill>
                  <a:srgbClr val="6D6059"/>
                </a:solidFill>
              </a:rPr>
              <a:t>problembeskrivningen</a:t>
            </a:r>
            <a:r>
              <a:rPr sz="1500" dirty="0">
                <a:solidFill>
                  <a:srgbClr val="6D6059"/>
                </a:solidFill>
              </a:rPr>
              <a:t> och </a:t>
            </a:r>
            <a:r>
              <a:rPr sz="1500" dirty="0" err="1">
                <a:solidFill>
                  <a:srgbClr val="6D6059"/>
                </a:solidFill>
              </a:rPr>
              <a:t>konsekvenserna</a:t>
            </a:r>
            <a:r>
              <a:rPr sz="1500" dirty="0">
                <a:solidFill>
                  <a:srgbClr val="6D6059"/>
                </a:solidFill>
              </a:rPr>
              <a:t>? Har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förväntats</a:t>
            </a:r>
            <a:r>
              <a:rPr sz="1500" dirty="0">
                <a:solidFill>
                  <a:srgbClr val="6D6059"/>
                </a:solidFill>
              </a:rPr>
              <a:t> ta </a:t>
            </a:r>
            <a:r>
              <a:rPr sz="1500" dirty="0" err="1">
                <a:solidFill>
                  <a:srgbClr val="6D6059"/>
                </a:solidFill>
              </a:rPr>
              <a:t>ställning</a:t>
            </a:r>
            <a:r>
              <a:rPr sz="1500" dirty="0">
                <a:solidFill>
                  <a:srgbClr val="6D6059"/>
                </a:solidFill>
              </a:rPr>
              <a:t> till </a:t>
            </a:r>
            <a:r>
              <a:rPr sz="1500" dirty="0" err="1">
                <a:solidFill>
                  <a:srgbClr val="6D6059"/>
                </a:solidFill>
              </a:rPr>
              <a:t>frågor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inte</a:t>
            </a:r>
            <a:r>
              <a:rPr sz="1500" dirty="0">
                <a:solidFill>
                  <a:srgbClr val="6D6059"/>
                </a:solidFill>
              </a:rPr>
              <a:t> haft </a:t>
            </a:r>
            <a:r>
              <a:rPr lang="sv-SE" sz="1500" dirty="0">
                <a:solidFill>
                  <a:srgbClr val="6D6059"/>
                </a:solidFill>
              </a:rPr>
              <a:t>tillräckligt </a:t>
            </a:r>
            <a:r>
              <a:rPr sz="1500" dirty="0" err="1">
                <a:solidFill>
                  <a:srgbClr val="6D6059"/>
                </a:solidFill>
              </a:rPr>
              <a:t>underlag</a:t>
            </a:r>
            <a:r>
              <a:rPr sz="1500" dirty="0">
                <a:solidFill>
                  <a:srgbClr val="6D6059"/>
                </a:solidFill>
              </a:rPr>
              <a:t> för?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16552" y="1783080"/>
            <a:ext cx="3364992" cy="1691640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900" b="1" dirty="0">
                <a:solidFill>
                  <a:srgbClr val="6D6059"/>
                </a:solidFill>
              </a:rPr>
              <a:t>2</a:t>
            </a: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Känner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till </a:t>
            </a:r>
            <a:r>
              <a:rPr sz="1500" dirty="0" err="1">
                <a:solidFill>
                  <a:srgbClr val="6D6059"/>
                </a:solidFill>
              </a:rPr>
              <a:t>inriktningsfrågor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borde</a:t>
            </a:r>
            <a:r>
              <a:rPr sz="1500" dirty="0">
                <a:solidFill>
                  <a:srgbClr val="6D6059"/>
                </a:solidFill>
              </a:rPr>
              <a:t> ha </a:t>
            </a:r>
            <a:r>
              <a:rPr sz="1500" dirty="0" err="1">
                <a:solidFill>
                  <a:srgbClr val="6D6059"/>
                </a:solidFill>
              </a:rPr>
              <a:t>diskuterats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här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först</a:t>
            </a:r>
            <a:r>
              <a:rPr sz="1500" dirty="0">
                <a:solidFill>
                  <a:srgbClr val="6D6059"/>
                </a:solidFill>
              </a:rPr>
              <a:t>?</a:t>
            </a:r>
            <a:r>
              <a:rPr lang="sv-SE" sz="1500" dirty="0">
                <a:solidFill>
                  <a:srgbClr val="6D6059"/>
                </a:solidFill>
              </a:rPr>
              <a:t> Exempel?</a:t>
            </a:r>
            <a:endParaRPr sz="1500" dirty="0">
              <a:solidFill>
                <a:srgbClr val="6D6059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991856" y="1783080"/>
            <a:ext cx="3364992" cy="169164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900" b="1">
                <a:solidFill>
                  <a:srgbClr val="6D6059"/>
                </a:solidFill>
              </a:rPr>
              <a:t>3</a:t>
            </a:r>
          </a:p>
          <a:p>
            <a:pPr algn="l">
              <a:spcAft>
                <a:spcPts val="300"/>
              </a:spcAft>
            </a:pPr>
            <a:r>
              <a:rPr sz="1500">
                <a:solidFill>
                  <a:srgbClr val="6D6059"/>
                </a:solidFill>
              </a:rPr>
              <a:t>Hur vill ni få sådana frågor presenterade? Vad är rätt nivå?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1248" y="3657600"/>
            <a:ext cx="3364992" cy="169164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900" b="1">
                <a:solidFill>
                  <a:srgbClr val="6D6059"/>
                </a:solidFill>
              </a:rPr>
              <a:t>4</a:t>
            </a:r>
          </a:p>
          <a:p>
            <a:pPr algn="l">
              <a:spcAft>
                <a:spcPts val="300"/>
              </a:spcAft>
            </a:pPr>
            <a:r>
              <a:rPr sz="1500">
                <a:solidFill>
                  <a:srgbClr val="6D6059"/>
                </a:solidFill>
              </a:rPr>
              <a:t>Vad saknar ni för att kunna styra och följa arbetet, utöver färdplanen och drivkrafterna?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16552" y="3657600"/>
            <a:ext cx="3364992" cy="1691640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900" b="1" dirty="0">
                <a:solidFill>
                  <a:srgbClr val="6D6059"/>
                </a:solidFill>
              </a:rPr>
              <a:t>5</a:t>
            </a: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Hur </a:t>
            </a:r>
            <a:r>
              <a:rPr sz="1500" dirty="0" err="1">
                <a:solidFill>
                  <a:srgbClr val="6D6059"/>
                </a:solidFill>
              </a:rPr>
              <a:t>bör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inriktningsfrågor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beredas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inför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utskottet</a:t>
            </a:r>
            <a:r>
              <a:rPr sz="1500" dirty="0">
                <a:solidFill>
                  <a:srgbClr val="6D6059"/>
                </a:solidFill>
              </a:rPr>
              <a:t>? En </a:t>
            </a:r>
            <a:r>
              <a:rPr sz="1500" dirty="0" err="1">
                <a:solidFill>
                  <a:srgbClr val="6D6059"/>
                </a:solidFill>
              </a:rPr>
              <a:t>arbetsgrupp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en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möjlighet</a:t>
            </a:r>
            <a:r>
              <a:rPr sz="1500" dirty="0">
                <a:solidFill>
                  <a:srgbClr val="6D6059"/>
                </a:solidFill>
              </a:rPr>
              <a:t>. Det </a:t>
            </a:r>
            <a:r>
              <a:rPr sz="1500" dirty="0" err="1">
                <a:solidFill>
                  <a:srgbClr val="6D6059"/>
                </a:solidFill>
              </a:rPr>
              <a:t>kan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finnas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bättre</a:t>
            </a:r>
            <a:r>
              <a:rPr sz="1500" dirty="0">
                <a:solidFill>
                  <a:srgbClr val="6D6059"/>
                </a:solidFill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91856" y="3657600"/>
            <a:ext cx="3364992" cy="1691640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900" b="1" dirty="0">
                <a:solidFill>
                  <a:srgbClr val="6D6059"/>
                </a:solidFill>
              </a:rPr>
              <a:t>6</a:t>
            </a: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Vilka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förutsättningar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lang="sv-SE" sz="1500" dirty="0">
                <a:solidFill>
                  <a:srgbClr val="6D6059"/>
                </a:solidFill>
              </a:rPr>
              <a:t>ser ni </a:t>
            </a:r>
            <a:r>
              <a:rPr sz="1500" dirty="0" err="1">
                <a:solidFill>
                  <a:srgbClr val="6D6059"/>
                </a:solidFill>
              </a:rPr>
              <a:t>behövs</a:t>
            </a:r>
            <a:r>
              <a:rPr sz="1500" dirty="0">
                <a:solidFill>
                  <a:srgbClr val="6D6059"/>
                </a:solidFill>
              </a:rPr>
              <a:t> för </a:t>
            </a:r>
            <a:r>
              <a:rPr sz="1500" dirty="0" err="1">
                <a:solidFill>
                  <a:srgbClr val="6D6059"/>
                </a:solidFill>
              </a:rPr>
              <a:t>att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bedriva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ett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sådant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arbete</a:t>
            </a:r>
            <a:r>
              <a:rPr sz="1500" dirty="0">
                <a:solidFill>
                  <a:srgbClr val="6D6059"/>
                </a:solidFill>
              </a:rPr>
              <a:t>?</a:t>
            </a:r>
            <a:r>
              <a:rPr lang="sv-SE" sz="1500" dirty="0">
                <a:solidFill>
                  <a:srgbClr val="6D6059"/>
                </a:solidFill>
              </a:rPr>
              <a:t> Vad är era förväntningar på ett sådant arbete?</a:t>
            </a:r>
            <a:endParaRPr sz="1500" dirty="0">
              <a:solidFill>
                <a:srgbClr val="6D6059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9090F65-AFE7-4E45-872D-C7AE9E2A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dirty="0"/>
              <a:t>Uppdaterad taktisk färdplan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7122E69-8303-46D5-B84E-87AD277F8C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– för kännedom</a:t>
            </a:r>
          </a:p>
        </p:txBody>
      </p:sp>
    </p:spTree>
    <p:extLst>
      <p:ext uri="{BB962C8B-B14F-4D97-AF65-F5344CB8AC3E}">
        <p14:creationId xmlns:p14="http://schemas.microsoft.com/office/powerpoint/2010/main" val="1927313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Uppdaterad taktisk färdplan</a:t>
            </a:r>
          </a:p>
        </p:txBody>
      </p:sp>
      <p:pic>
        <p:nvPicPr>
          <p:cNvPr id="3" name="Picture 2" descr="r-0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7686" y="1390650"/>
            <a:ext cx="12578094" cy="345043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38200" y="5317968"/>
            <a:ext cx="10515600" cy="109728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6D6059"/>
                </a:solidFill>
              </a:rPr>
              <a:t>Vad </a:t>
            </a:r>
            <a:r>
              <a:rPr sz="1400" b="1" dirty="0" err="1">
                <a:solidFill>
                  <a:srgbClr val="6D6059"/>
                </a:solidFill>
              </a:rPr>
              <a:t>som</a:t>
            </a:r>
            <a:r>
              <a:rPr sz="1400" b="1" dirty="0">
                <a:solidFill>
                  <a:srgbClr val="6D6059"/>
                </a:solidFill>
              </a:rPr>
              <a:t> </a:t>
            </a:r>
            <a:r>
              <a:rPr sz="1400" b="1" dirty="0" err="1">
                <a:solidFill>
                  <a:srgbClr val="6D6059"/>
                </a:solidFill>
              </a:rPr>
              <a:t>är</a:t>
            </a:r>
            <a:r>
              <a:rPr sz="1400" b="1" dirty="0">
                <a:solidFill>
                  <a:srgbClr val="6D6059"/>
                </a:solidFill>
              </a:rPr>
              <a:t> </a:t>
            </a:r>
            <a:r>
              <a:rPr sz="1400" b="1" dirty="0" err="1">
                <a:solidFill>
                  <a:srgbClr val="6D6059"/>
                </a:solidFill>
              </a:rPr>
              <a:t>ändrat</a:t>
            </a:r>
            <a:endParaRPr sz="14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Steg 1 och </a:t>
            </a:r>
            <a:r>
              <a:rPr sz="1400" dirty="0" err="1">
                <a:solidFill>
                  <a:srgbClr val="6D6059"/>
                </a:solidFill>
              </a:rPr>
              <a:t>steg</a:t>
            </a:r>
            <a:r>
              <a:rPr sz="1400" dirty="0">
                <a:solidFill>
                  <a:srgbClr val="6D6059"/>
                </a:solidFill>
              </a:rPr>
              <a:t> 2 </a:t>
            </a:r>
            <a:r>
              <a:rPr sz="1400" dirty="0" err="1">
                <a:solidFill>
                  <a:srgbClr val="6D6059"/>
                </a:solidFill>
              </a:rPr>
              <a:t>tas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tillämpning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samtidigt</a:t>
            </a:r>
            <a:r>
              <a:rPr sz="1400" dirty="0">
                <a:solidFill>
                  <a:srgbClr val="6D6059"/>
                </a:solidFill>
              </a:rPr>
              <a:t>, </a:t>
            </a:r>
            <a:r>
              <a:rPr sz="1400" dirty="0" err="1">
                <a:solidFill>
                  <a:srgbClr val="6D6059"/>
                </a:solidFill>
              </a:rPr>
              <a:t>kring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halvårsskiftet</a:t>
            </a:r>
            <a:r>
              <a:rPr sz="1400" dirty="0">
                <a:solidFill>
                  <a:srgbClr val="6D6059"/>
                </a:solidFill>
              </a:rPr>
              <a:t> 2027. </a:t>
            </a:r>
            <a:r>
              <a:rPr sz="1400" dirty="0" err="1">
                <a:solidFill>
                  <a:srgbClr val="6D6059"/>
                </a:solidFill>
              </a:rPr>
              <a:t>Första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tillämpningen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är</a:t>
            </a:r>
            <a:r>
              <a:rPr sz="1400" dirty="0">
                <a:solidFill>
                  <a:srgbClr val="6D6059"/>
                </a:solidFill>
              </a:rPr>
              <a:t> NDI:s </a:t>
            </a:r>
            <a:r>
              <a:rPr sz="1400" dirty="0" err="1">
                <a:solidFill>
                  <a:srgbClr val="6D6059"/>
                </a:solidFill>
              </a:rPr>
              <a:t>grundregister</a:t>
            </a:r>
            <a:r>
              <a:rPr sz="1400" dirty="0">
                <a:solidFill>
                  <a:srgbClr val="6D6059"/>
                </a:solidFill>
              </a:rPr>
              <a:t>.</a:t>
            </a: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Därefter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en</a:t>
            </a:r>
            <a:r>
              <a:rPr sz="1400" dirty="0">
                <a:solidFill>
                  <a:srgbClr val="6D6059"/>
                </a:solidFill>
              </a:rPr>
              <a:t> period av </a:t>
            </a:r>
            <a:r>
              <a:rPr sz="1400" dirty="0" err="1">
                <a:solidFill>
                  <a:srgbClr val="6D6059"/>
                </a:solidFill>
              </a:rPr>
              <a:t>stabilisering</a:t>
            </a:r>
            <a:r>
              <a:rPr sz="1400" dirty="0">
                <a:solidFill>
                  <a:srgbClr val="6D6059"/>
                </a:solidFill>
              </a:rPr>
              <a:t>, </a:t>
            </a:r>
            <a:r>
              <a:rPr sz="1400" dirty="0" err="1">
                <a:solidFill>
                  <a:srgbClr val="6D6059"/>
                </a:solidFill>
              </a:rPr>
              <a:t>mognad</a:t>
            </a:r>
            <a:r>
              <a:rPr sz="1400" dirty="0">
                <a:solidFill>
                  <a:srgbClr val="6D6059"/>
                </a:solidFill>
              </a:rPr>
              <a:t> och </a:t>
            </a:r>
            <a:r>
              <a:rPr sz="1400" dirty="0" err="1">
                <a:solidFill>
                  <a:srgbClr val="6D6059"/>
                </a:solidFill>
              </a:rPr>
              <a:t>kommunikation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innan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infrastrukturen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öppnas</a:t>
            </a:r>
            <a:r>
              <a:rPr sz="1400" dirty="0">
                <a:solidFill>
                  <a:srgbClr val="6D6059"/>
                </a:solidFill>
              </a:rPr>
              <a:t> för </a:t>
            </a:r>
            <a:r>
              <a:rPr sz="1400" dirty="0" err="1">
                <a:solidFill>
                  <a:srgbClr val="6D6059"/>
                </a:solidFill>
              </a:rPr>
              <a:t>fler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tillämpningar</a:t>
            </a:r>
            <a:r>
              <a:rPr sz="1400" dirty="0">
                <a:solidFill>
                  <a:srgbClr val="6D6059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Utblick 2027–2028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783080"/>
            <a:ext cx="4206240" cy="3749039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D6059"/>
                </a:solidFill>
              </a:rPr>
              <a:t>2027: pröva, justera och låta det mogna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Ramverk 0.9 prövas i pilot, mål att avsluta 1 april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Begränsad tillämpning för NDI inför halvårsskiftet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Rollerna ska fungera i vardagen, och infrastrukturen ska gå att förklara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Former för förvaltning av ramverket etableras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Arbetet med steg 3 påbörjas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30368" y="1783080"/>
            <a:ext cx="3566160" cy="3749039"/>
          </a:xfrm>
          <a:prstGeom prst="roundRect">
            <a:avLst>
              <a:gd name="adj" fmla="val 6000"/>
            </a:avLst>
          </a:prstGeom>
          <a:solidFill>
            <a:srgbClr val="F5E6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500" b="1" dirty="0">
                <a:solidFill>
                  <a:srgbClr val="6D6059"/>
                </a:solidFill>
              </a:rPr>
              <a:t>2028: </a:t>
            </a:r>
            <a:r>
              <a:rPr sz="1500" b="1" dirty="0" err="1">
                <a:solidFill>
                  <a:srgbClr val="6D6059"/>
                </a:solidFill>
              </a:rPr>
              <a:t>en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grund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som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fler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kan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bygga</a:t>
            </a:r>
            <a:r>
              <a:rPr sz="1500" b="1" dirty="0">
                <a:solidFill>
                  <a:srgbClr val="6D6059"/>
                </a:solidFill>
              </a:rPr>
              <a:t> </a:t>
            </a:r>
            <a:r>
              <a:rPr sz="1500" b="1" dirty="0" err="1">
                <a:solidFill>
                  <a:srgbClr val="6D6059"/>
                </a:solidFill>
              </a:rPr>
              <a:t>på</a:t>
            </a:r>
            <a:endParaRPr sz="15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Maskinåtkomst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har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mognat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så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att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många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tillämpningar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kan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bygga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på</a:t>
            </a:r>
            <a:r>
              <a:rPr sz="1400" dirty="0">
                <a:solidFill>
                  <a:srgbClr val="6D6059"/>
                </a:solidFill>
              </a:rPr>
              <a:t> den</a:t>
            </a: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Fler </a:t>
            </a:r>
            <a:r>
              <a:rPr sz="1400" dirty="0" err="1">
                <a:solidFill>
                  <a:srgbClr val="6D6059"/>
                </a:solidFill>
              </a:rPr>
              <a:t>aktörer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kan</a:t>
            </a:r>
            <a:r>
              <a:rPr sz="1400" dirty="0">
                <a:solidFill>
                  <a:srgbClr val="6D6059"/>
                </a:solidFill>
              </a:rPr>
              <a:t> ta </a:t>
            </a:r>
            <a:r>
              <a:rPr sz="1400" dirty="0" err="1">
                <a:solidFill>
                  <a:srgbClr val="6D6059"/>
                </a:solidFill>
              </a:rPr>
              <a:t>bärande</a:t>
            </a:r>
            <a:r>
              <a:rPr sz="1400" dirty="0">
                <a:solidFill>
                  <a:srgbClr val="6D6059"/>
                </a:solidFill>
              </a:rPr>
              <a:t> roller</a:t>
            </a: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Steg 3 </a:t>
            </a:r>
            <a:r>
              <a:rPr sz="1400" dirty="0" err="1">
                <a:solidFill>
                  <a:srgbClr val="6D6059"/>
                </a:solidFill>
              </a:rPr>
              <a:t>prövas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praktiken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Steg 4 </a:t>
            </a:r>
            <a:r>
              <a:rPr sz="1400" dirty="0" err="1">
                <a:solidFill>
                  <a:srgbClr val="6D6059"/>
                </a:solidFill>
              </a:rPr>
              <a:t>handlar</a:t>
            </a:r>
            <a:r>
              <a:rPr sz="1400" dirty="0">
                <a:solidFill>
                  <a:srgbClr val="6D6059"/>
                </a:solidFill>
              </a:rPr>
              <a:t> till </a:t>
            </a:r>
            <a:r>
              <a:rPr sz="1400" dirty="0" err="1">
                <a:solidFill>
                  <a:srgbClr val="6D6059"/>
                </a:solidFill>
              </a:rPr>
              <a:t>stor</a:t>
            </a:r>
            <a:r>
              <a:rPr sz="1400" dirty="0">
                <a:solidFill>
                  <a:srgbClr val="6D6059"/>
                </a:solidFill>
              </a:rPr>
              <a:t> del om </a:t>
            </a:r>
            <a:r>
              <a:rPr sz="1400" dirty="0" err="1">
                <a:solidFill>
                  <a:srgbClr val="6D6059"/>
                </a:solidFill>
              </a:rPr>
              <a:t>samordning</a:t>
            </a:r>
            <a:r>
              <a:rPr lang="sv-SE" sz="1400" dirty="0">
                <a:solidFill>
                  <a:srgbClr val="6D6059"/>
                </a:solidFill>
              </a:rPr>
              <a:t>, t.ex. behörighetsattribut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979408" y="1783080"/>
            <a:ext cx="2377440" cy="3749039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D6059"/>
                </a:solidFill>
              </a:rPr>
              <a:t>Därefter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Mars 2029 börjar centrala delar av EHDS-förordningen att tillämpas</a:t>
            </a:r>
          </a:p>
          <a:p>
            <a:pPr algn="l">
              <a:spcAft>
                <a:spcPts val="300"/>
              </a:spcAft>
            </a:pPr>
            <a:r>
              <a:rPr sz="1400">
                <a:solidFill>
                  <a:srgbClr val="6D6059"/>
                </a:solidFill>
              </a:rPr>
              <a:t>Infrastrukturen ska vara beprövad i god tid dessförinnan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Dialog om drivkrafter för tillämpning (”drivers”)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dirty="0"/>
              <a:t>– </a:t>
            </a:r>
            <a:r>
              <a:rPr lang="sv-SE" dirty="0"/>
              <a:t>”skapa kritisk massa”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7413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Drivkrafter för tillämpning</a:t>
            </a:r>
          </a:p>
        </p:txBody>
      </p:sp>
      <p:pic>
        <p:nvPicPr>
          <p:cNvPr id="3" name="Picture 2" descr="r-0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1600199"/>
            <a:ext cx="10874502" cy="490814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341905" y="320040"/>
            <a:ext cx="2529292" cy="2741295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lang="sv-SE" sz="1500" b="1" dirty="0">
                <a:solidFill>
                  <a:srgbClr val="6D6059"/>
                </a:solidFill>
              </a:rPr>
              <a:t>Relation till färdplanen</a:t>
            </a:r>
            <a:endParaRPr sz="15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Färdplanen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visar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vad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som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levereras</a:t>
            </a:r>
            <a:r>
              <a:rPr sz="1400" dirty="0">
                <a:solidFill>
                  <a:srgbClr val="6D6059"/>
                </a:solidFill>
              </a:rPr>
              <a:t> och </a:t>
            </a:r>
            <a:r>
              <a:rPr sz="1400" dirty="0" err="1">
                <a:solidFill>
                  <a:srgbClr val="6D6059"/>
                </a:solidFill>
              </a:rPr>
              <a:t>i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vilken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ordning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Drivkrafterna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visar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vad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som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efterfrågar</a:t>
            </a:r>
            <a:r>
              <a:rPr sz="1400" dirty="0">
                <a:solidFill>
                  <a:srgbClr val="6D6059"/>
                </a:solidFill>
              </a:rPr>
              <a:t> det, </a:t>
            </a:r>
            <a:r>
              <a:rPr sz="1400" dirty="0" err="1">
                <a:solidFill>
                  <a:srgbClr val="6D6059"/>
                </a:solidFill>
              </a:rPr>
              <a:t>när</a:t>
            </a:r>
            <a:r>
              <a:rPr sz="1400" dirty="0">
                <a:solidFill>
                  <a:srgbClr val="6D6059"/>
                </a:solidFill>
              </a:rPr>
              <a:t>, och </a:t>
            </a:r>
            <a:r>
              <a:rPr sz="1400" dirty="0" err="1">
                <a:solidFill>
                  <a:srgbClr val="6D6059"/>
                </a:solidFill>
              </a:rPr>
              <a:t>hur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säkert</a:t>
            </a:r>
            <a:r>
              <a:rPr sz="1400" dirty="0">
                <a:solidFill>
                  <a:srgbClr val="6D6059"/>
                </a:solidFill>
              </a:rPr>
              <a:t> det </a:t>
            </a:r>
            <a:r>
              <a:rPr sz="1400" dirty="0" err="1">
                <a:solidFill>
                  <a:srgbClr val="6D6059"/>
                </a:solidFill>
              </a:rPr>
              <a:t>är</a:t>
            </a:r>
            <a:endParaRPr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>
                <a:solidFill>
                  <a:srgbClr val="6D6059"/>
                </a:solidFill>
              </a:rPr>
              <a:t>Sidan </a:t>
            </a:r>
            <a:r>
              <a:rPr sz="1400" dirty="0" err="1">
                <a:solidFill>
                  <a:srgbClr val="6D6059"/>
                </a:solidFill>
              </a:rPr>
              <a:t>fylls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på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löpande</a:t>
            </a:r>
            <a:r>
              <a:rPr sz="1400" dirty="0">
                <a:solidFill>
                  <a:srgbClr val="6D6059"/>
                </a:solidFill>
              </a:rPr>
              <a:t> av </a:t>
            </a:r>
            <a:endParaRPr lang="sv-SE"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endParaRPr lang="sv-SE" sz="14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400" dirty="0" err="1">
                <a:solidFill>
                  <a:srgbClr val="6D6059"/>
                </a:solidFill>
              </a:rPr>
              <a:t>Förslag</a:t>
            </a:r>
            <a:r>
              <a:rPr sz="1400" dirty="0">
                <a:solidFill>
                  <a:srgbClr val="6D6059"/>
                </a:solidFill>
              </a:rPr>
              <a:t>: </a:t>
            </a:r>
            <a:r>
              <a:rPr sz="1400" dirty="0" err="1">
                <a:solidFill>
                  <a:srgbClr val="6D6059"/>
                </a:solidFill>
              </a:rPr>
              <a:t>stående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punkt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på</a:t>
            </a:r>
            <a:r>
              <a:rPr sz="1400" dirty="0">
                <a:solidFill>
                  <a:srgbClr val="6D6059"/>
                </a:solidFill>
              </a:rPr>
              <a:t> </a:t>
            </a:r>
            <a:r>
              <a:rPr sz="1400" dirty="0" err="1">
                <a:solidFill>
                  <a:srgbClr val="6D6059"/>
                </a:solidFill>
              </a:rPr>
              <a:t>utskottsmötena</a:t>
            </a:r>
            <a:endParaRPr sz="1400" dirty="0">
              <a:solidFill>
                <a:srgbClr val="6D6059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Vilka drivkrafter ser ni?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783080"/>
            <a:ext cx="5120640" cy="365760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600" b="1" dirty="0" err="1">
                <a:solidFill>
                  <a:srgbClr val="6D6059"/>
                </a:solidFill>
              </a:rPr>
              <a:t>Kandidater</a:t>
            </a:r>
            <a:r>
              <a:rPr sz="1600" b="1" dirty="0">
                <a:solidFill>
                  <a:srgbClr val="6D6059"/>
                </a:solidFill>
              </a:rPr>
              <a:t> </a:t>
            </a:r>
            <a:r>
              <a:rPr sz="1600" b="1" dirty="0" err="1">
                <a:solidFill>
                  <a:srgbClr val="6D6059"/>
                </a:solidFill>
              </a:rPr>
              <a:t>hittills</a:t>
            </a:r>
            <a:endParaRPr sz="16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AI-</a:t>
            </a:r>
            <a:r>
              <a:rPr sz="1500" dirty="0" err="1">
                <a:solidFill>
                  <a:srgbClr val="6D6059"/>
                </a:solidFill>
              </a:rPr>
              <a:t>verkstaden</a:t>
            </a:r>
            <a:r>
              <a:rPr sz="1500" dirty="0">
                <a:solidFill>
                  <a:srgbClr val="6D6059"/>
                </a:solidFill>
              </a:rPr>
              <a:t> (</a:t>
            </a:r>
            <a:r>
              <a:rPr sz="1500" dirty="0" err="1">
                <a:solidFill>
                  <a:srgbClr val="6D6059"/>
                </a:solidFill>
              </a:rPr>
              <a:t>Försäkringskassan</a:t>
            </a:r>
            <a:r>
              <a:rPr sz="1500" dirty="0">
                <a:solidFill>
                  <a:srgbClr val="6D6059"/>
                </a:solidFill>
              </a:rPr>
              <a:t> och </a:t>
            </a:r>
            <a:r>
              <a:rPr sz="1500" dirty="0" err="1">
                <a:solidFill>
                  <a:srgbClr val="6D6059"/>
                </a:solidFill>
              </a:rPr>
              <a:t>Skatteverket</a:t>
            </a:r>
            <a:r>
              <a:rPr sz="1500" dirty="0">
                <a:solidFill>
                  <a:srgbClr val="6D6059"/>
                </a:solidFill>
              </a:rPr>
              <a:t>): dialog om </a:t>
            </a:r>
            <a:r>
              <a:rPr sz="1500" dirty="0" err="1">
                <a:solidFill>
                  <a:srgbClr val="6D6059"/>
                </a:solidFill>
              </a:rPr>
              <a:t>behov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pågår</a:t>
            </a:r>
            <a:endParaRPr sz="15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SDG OOTS: </a:t>
            </a:r>
            <a:r>
              <a:rPr sz="1500" dirty="0" err="1">
                <a:solidFill>
                  <a:srgbClr val="6D6059"/>
                </a:solidFill>
              </a:rPr>
              <a:t>maskinåtkomst</a:t>
            </a:r>
            <a:r>
              <a:rPr sz="1500" dirty="0">
                <a:solidFill>
                  <a:srgbClr val="6D6059"/>
                </a:solidFill>
              </a:rPr>
              <a:t> för </a:t>
            </a:r>
            <a:r>
              <a:rPr sz="1500" dirty="0" err="1">
                <a:solidFill>
                  <a:srgbClr val="6D6059"/>
                </a:solidFill>
              </a:rPr>
              <a:t>beviskonsumenter</a:t>
            </a:r>
            <a:r>
              <a:rPr sz="1500" dirty="0">
                <a:solidFill>
                  <a:srgbClr val="6D6059"/>
                </a:solidFill>
              </a:rPr>
              <a:t>, </a:t>
            </a:r>
            <a:r>
              <a:rPr sz="1500" dirty="0" err="1">
                <a:solidFill>
                  <a:srgbClr val="6D6059"/>
                </a:solidFill>
              </a:rPr>
              <a:t>möjligt</a:t>
            </a:r>
            <a:r>
              <a:rPr sz="1500" dirty="0">
                <a:solidFill>
                  <a:srgbClr val="6D6059"/>
                </a:solidFill>
              </a:rPr>
              <a:t> case för </a:t>
            </a:r>
            <a:r>
              <a:rPr sz="1500" dirty="0" err="1">
                <a:solidFill>
                  <a:srgbClr val="6D6059"/>
                </a:solidFill>
              </a:rPr>
              <a:t>steg</a:t>
            </a:r>
            <a:r>
              <a:rPr sz="1500" dirty="0">
                <a:solidFill>
                  <a:srgbClr val="6D6059"/>
                </a:solidFill>
              </a:rPr>
              <a:t> 3</a:t>
            </a: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NIFFOB: </a:t>
            </a:r>
            <a:r>
              <a:rPr lang="sv-SE" sz="1500" dirty="0">
                <a:solidFill>
                  <a:srgbClr val="6D6059"/>
                </a:solidFill>
              </a:rPr>
              <a:t>just nu väldigt SDK-inriktad, kräver förnyad dialog.</a:t>
            </a:r>
            <a:endParaRPr sz="1500" dirty="0">
              <a:solidFill>
                <a:srgbClr val="6D6059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36208" y="1783080"/>
            <a:ext cx="5120640" cy="3657600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600" b="1" dirty="0" err="1">
                <a:solidFill>
                  <a:srgbClr val="6D6059"/>
                </a:solidFill>
              </a:rPr>
              <a:t>Frågor</a:t>
            </a:r>
            <a:r>
              <a:rPr sz="1600" b="1" dirty="0">
                <a:solidFill>
                  <a:srgbClr val="6D6059"/>
                </a:solidFill>
              </a:rPr>
              <a:t> till er</a:t>
            </a: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Vilka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pågående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eller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planerade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arbeten</a:t>
            </a:r>
            <a:r>
              <a:rPr sz="1500" dirty="0">
                <a:solidFill>
                  <a:srgbClr val="6D6059"/>
                </a:solidFill>
              </a:rPr>
              <a:t> ser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kan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öka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tillämpningen</a:t>
            </a:r>
            <a:r>
              <a:rPr sz="1500" dirty="0">
                <a:solidFill>
                  <a:srgbClr val="6D6059"/>
                </a:solidFill>
              </a:rPr>
              <a:t>?</a:t>
            </a:r>
          </a:p>
          <a:p>
            <a:pPr algn="l">
              <a:spcAft>
                <a:spcPts val="300"/>
              </a:spcAft>
            </a:pPr>
            <a:r>
              <a:rPr sz="1500" dirty="0" err="1">
                <a:solidFill>
                  <a:srgbClr val="6D6059"/>
                </a:solidFill>
              </a:rPr>
              <a:t>Stämmer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bilden</a:t>
            </a:r>
            <a:r>
              <a:rPr sz="1500" dirty="0">
                <a:solidFill>
                  <a:srgbClr val="6D6059"/>
                </a:solidFill>
              </a:rPr>
              <a:t> av de </a:t>
            </a:r>
            <a:r>
              <a:rPr sz="1500" dirty="0" err="1">
                <a:solidFill>
                  <a:srgbClr val="6D6059"/>
                </a:solidFill>
              </a:rPr>
              <a:t>drivkrafter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som</a:t>
            </a:r>
            <a:r>
              <a:rPr sz="1500" dirty="0">
                <a:solidFill>
                  <a:srgbClr val="6D6059"/>
                </a:solidFill>
              </a:rPr>
              <a:t> redan </a:t>
            </a:r>
            <a:r>
              <a:rPr sz="1500" dirty="0" err="1">
                <a:solidFill>
                  <a:srgbClr val="6D6059"/>
                </a:solidFill>
              </a:rPr>
              <a:t>finns</a:t>
            </a:r>
            <a:r>
              <a:rPr sz="1500" dirty="0">
                <a:solidFill>
                  <a:srgbClr val="6D6059"/>
                </a:solidFill>
              </a:rPr>
              <a:t> med?</a:t>
            </a:r>
          </a:p>
          <a:p>
            <a:pPr algn="l">
              <a:spcAft>
                <a:spcPts val="300"/>
              </a:spcAft>
            </a:pPr>
            <a:r>
              <a:rPr sz="1500" dirty="0">
                <a:solidFill>
                  <a:srgbClr val="6D6059"/>
                </a:solidFill>
              </a:rPr>
              <a:t>Hur </a:t>
            </a:r>
            <a:r>
              <a:rPr sz="1500" dirty="0" err="1">
                <a:solidFill>
                  <a:srgbClr val="6D6059"/>
                </a:solidFill>
              </a:rPr>
              <a:t>kan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bidra</a:t>
            </a:r>
            <a:r>
              <a:rPr sz="1500" dirty="0">
                <a:solidFill>
                  <a:srgbClr val="6D6059"/>
                </a:solidFill>
              </a:rPr>
              <a:t> till </a:t>
            </a:r>
            <a:r>
              <a:rPr sz="1500" dirty="0" err="1">
                <a:solidFill>
                  <a:srgbClr val="6D6059"/>
                </a:solidFill>
              </a:rPr>
              <a:t>att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driva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förändringen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där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ni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själva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är</a:t>
            </a:r>
            <a:r>
              <a:rPr sz="1500" dirty="0">
                <a:solidFill>
                  <a:srgbClr val="6D6059"/>
                </a:solidFill>
              </a:rPr>
              <a:t> </a:t>
            </a:r>
            <a:r>
              <a:rPr sz="1500" dirty="0" err="1">
                <a:solidFill>
                  <a:srgbClr val="6D6059"/>
                </a:solidFill>
              </a:rPr>
              <a:t>delaktiga</a:t>
            </a:r>
            <a:r>
              <a:rPr sz="1500" dirty="0">
                <a:solidFill>
                  <a:srgbClr val="6D6059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 kommande Digitaliseringsmyndigheten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dirty="0"/>
              <a:t>– Viktoria Hagelstedt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Övrigt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 err="1"/>
              <a:t>Nästa</a:t>
            </a:r>
            <a:r>
              <a:rPr dirty="0"/>
              <a:t> </a:t>
            </a:r>
            <a:r>
              <a:rPr dirty="0" err="1"/>
              <a:t>möte</a:t>
            </a:r>
            <a:r>
              <a:rPr dirty="0"/>
              <a:t>: </a:t>
            </a:r>
            <a:endParaRPr lang="sv-SE" dirty="0"/>
          </a:p>
          <a:p>
            <a:pPr lvl="1"/>
            <a:r>
              <a:rPr dirty="0"/>
              <a:t>20 </a:t>
            </a:r>
            <a:r>
              <a:rPr dirty="0" err="1"/>
              <a:t>november</a:t>
            </a:r>
            <a:r>
              <a:rPr lang="sv-SE" dirty="0"/>
              <a:t> 10.00-13.00 (</a:t>
            </a:r>
            <a:r>
              <a:rPr lang="sv-SE" dirty="0" err="1"/>
              <a:t>inkl</a:t>
            </a:r>
            <a:r>
              <a:rPr lang="sv-SE" dirty="0"/>
              <a:t> lunch för de som vill)</a:t>
            </a:r>
          </a:p>
          <a:p>
            <a:pPr lvl="1"/>
            <a:r>
              <a:rPr lang="sv-SE" dirty="0"/>
              <a:t>Sker fysiskt </a:t>
            </a:r>
            <a:r>
              <a:rPr dirty="0"/>
              <a:t>hos Digg</a:t>
            </a:r>
            <a:r>
              <a:rPr lang="sv-SE" dirty="0"/>
              <a:t> på Hälsingegatan 38</a:t>
            </a:r>
            <a:endParaRPr dirty="0"/>
          </a:p>
          <a:p>
            <a:pPr lvl="2"/>
            <a:r>
              <a:rPr dirty="0" err="1"/>
              <a:t>Förslag</a:t>
            </a:r>
            <a:r>
              <a:rPr dirty="0"/>
              <a:t>: </a:t>
            </a:r>
            <a:r>
              <a:rPr dirty="0" err="1"/>
              <a:t>en</a:t>
            </a:r>
            <a:r>
              <a:rPr dirty="0"/>
              <a:t> del av </a:t>
            </a:r>
            <a:r>
              <a:rPr dirty="0" err="1"/>
              <a:t>mötet</a:t>
            </a:r>
            <a:r>
              <a:rPr dirty="0"/>
              <a:t> </a:t>
            </a:r>
            <a:r>
              <a:rPr dirty="0" err="1"/>
              <a:t>används</a:t>
            </a:r>
            <a:r>
              <a:rPr dirty="0"/>
              <a:t> till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gemensam</a:t>
            </a:r>
            <a:r>
              <a:rPr dirty="0"/>
              <a:t> </a:t>
            </a:r>
            <a:r>
              <a:rPr dirty="0" err="1"/>
              <a:t>tillbakablick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hur</a:t>
            </a:r>
            <a:r>
              <a:rPr dirty="0"/>
              <a:t> </a:t>
            </a:r>
            <a:r>
              <a:rPr dirty="0" err="1"/>
              <a:t>utskottet</a:t>
            </a:r>
            <a:r>
              <a:rPr dirty="0"/>
              <a:t> </a:t>
            </a:r>
            <a:r>
              <a:rPr dirty="0" err="1"/>
              <a:t>fungerar</a:t>
            </a:r>
            <a:endParaRPr lang="sv-SE" dirty="0"/>
          </a:p>
          <a:p>
            <a:pPr lvl="2"/>
            <a:r>
              <a:rPr lang="sv-SE" dirty="0"/>
              <a:t>Önskemål från utskottdeltagarna?</a:t>
            </a:r>
          </a:p>
          <a:p>
            <a:endParaRPr lang="sv-SE" dirty="0"/>
          </a:p>
          <a:p>
            <a:r>
              <a:rPr dirty="0" err="1"/>
              <a:t>Övriga</a:t>
            </a:r>
            <a:r>
              <a:rPr dirty="0"/>
              <a:t> </a:t>
            </a:r>
            <a:r>
              <a:rPr dirty="0" err="1"/>
              <a:t>frågor</a:t>
            </a:r>
            <a:r>
              <a:rPr dirty="0"/>
              <a:t>?</a:t>
            </a:r>
            <a:endParaRPr lang="sv-SE" dirty="0"/>
          </a:p>
          <a:p>
            <a:r>
              <a:rPr lang="sv-SE" dirty="0"/>
              <a:t>Mötestider 2027 (se nästa </a:t>
            </a:r>
            <a:r>
              <a:rPr lang="sv-SE" dirty="0" err="1"/>
              <a:t>slide</a:t>
            </a:r>
            <a:r>
              <a:rPr lang="sv-SE" dirty="0"/>
              <a:t>)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CD7A6E"/>
                </a:solidFill>
              </a:rPr>
              <a:t>Mötestider 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00200"/>
            <a:ext cx="1051560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600" b="0" i="0">
                <a:solidFill>
                  <a:srgbClr val="6D6059"/>
                </a:solidFill>
              </a:rPr>
              <a:t>Förslag: fredagar kl. 13.00–14.30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0510" y="2194560"/>
            <a:ext cx="2717673" cy="2103120"/>
          </a:xfrm>
          <a:prstGeom prst="roundRect">
            <a:avLst>
              <a:gd name="adj" fmla="val 6000"/>
            </a:avLst>
          </a:prstGeom>
          <a:solidFill>
            <a:srgbClr val="F5E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400" b="1" dirty="0" err="1">
                <a:solidFill>
                  <a:srgbClr val="6D6059"/>
                </a:solidFill>
              </a:rPr>
              <a:t>Januari</a:t>
            </a:r>
            <a:r>
              <a:rPr sz="1400" b="1" dirty="0">
                <a:solidFill>
                  <a:srgbClr val="6D6059"/>
                </a:solidFill>
              </a:rPr>
              <a:t>/</a:t>
            </a:r>
            <a:r>
              <a:rPr sz="1400" b="1" dirty="0" err="1">
                <a:solidFill>
                  <a:srgbClr val="6D6059"/>
                </a:solidFill>
              </a:rPr>
              <a:t>februari</a:t>
            </a:r>
            <a:endParaRPr sz="14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lang="sv-SE" sz="1800" dirty="0">
                <a:solidFill>
                  <a:srgbClr val="6D6059"/>
                </a:solidFill>
              </a:rPr>
              <a:t>- </a:t>
            </a:r>
            <a:r>
              <a:rPr sz="1800" dirty="0">
                <a:solidFill>
                  <a:srgbClr val="6D6059"/>
                </a:solidFill>
              </a:rPr>
              <a:t>29 </a:t>
            </a:r>
            <a:r>
              <a:rPr sz="1800" dirty="0" err="1">
                <a:solidFill>
                  <a:srgbClr val="6D6059"/>
                </a:solidFill>
              </a:rPr>
              <a:t>januari</a:t>
            </a:r>
            <a:r>
              <a:rPr lang="sv-SE" sz="1800" dirty="0">
                <a:solidFill>
                  <a:srgbClr val="6D6059"/>
                </a:solidFill>
              </a:rPr>
              <a:t> 13.00-14.30</a:t>
            </a:r>
            <a:endParaRPr sz="18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800" dirty="0">
                <a:solidFill>
                  <a:srgbClr val="6D6059"/>
                </a:solidFill>
              </a:rPr>
              <a:t>alt. </a:t>
            </a:r>
            <a:endParaRPr lang="sv-SE" sz="18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lang="sv-SE" dirty="0">
                <a:solidFill>
                  <a:srgbClr val="6D6059"/>
                </a:solidFill>
              </a:rPr>
              <a:t>- </a:t>
            </a:r>
            <a:r>
              <a:rPr sz="1800" dirty="0">
                <a:solidFill>
                  <a:srgbClr val="6D6059"/>
                </a:solidFill>
              </a:rPr>
              <a:t>5 </a:t>
            </a:r>
            <a:r>
              <a:rPr sz="1800" dirty="0" err="1">
                <a:solidFill>
                  <a:srgbClr val="6D6059"/>
                </a:solidFill>
              </a:rPr>
              <a:t>februari</a:t>
            </a:r>
            <a:r>
              <a:rPr lang="sv-SE" sz="1800" dirty="0">
                <a:solidFill>
                  <a:srgbClr val="6D6059"/>
                </a:solidFill>
              </a:rPr>
              <a:t> 13.00-14.30</a:t>
            </a:r>
            <a:endParaRPr sz="1800" dirty="0">
              <a:solidFill>
                <a:srgbClr val="6D6059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229927" y="2194560"/>
            <a:ext cx="2717673" cy="2103120"/>
          </a:xfrm>
          <a:prstGeom prst="roundRect">
            <a:avLst>
              <a:gd name="adj" fmla="val 6000"/>
            </a:avLst>
          </a:prstGeom>
          <a:solidFill>
            <a:srgbClr val="F5E6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6D6059"/>
                </a:solidFill>
              </a:rPr>
              <a:t>Mars</a:t>
            </a:r>
          </a:p>
          <a:p>
            <a:pPr algn="l">
              <a:spcAft>
                <a:spcPts val="300"/>
              </a:spcAft>
            </a:pPr>
            <a:r>
              <a:rPr lang="sv-SE" sz="1800" dirty="0">
                <a:solidFill>
                  <a:srgbClr val="6D6059"/>
                </a:solidFill>
              </a:rPr>
              <a:t>- </a:t>
            </a:r>
            <a:r>
              <a:rPr sz="1800" dirty="0">
                <a:solidFill>
                  <a:srgbClr val="6D6059"/>
                </a:solidFill>
              </a:rPr>
              <a:t>12 mars</a:t>
            </a:r>
            <a:r>
              <a:rPr lang="sv-SE" sz="1800" dirty="0">
                <a:solidFill>
                  <a:srgbClr val="6D6059"/>
                </a:solidFill>
              </a:rPr>
              <a:t> 13.00-14.30</a:t>
            </a:r>
            <a:endParaRPr sz="18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800" dirty="0">
                <a:solidFill>
                  <a:srgbClr val="6D6059"/>
                </a:solidFill>
              </a:rPr>
              <a:t>alt. </a:t>
            </a:r>
            <a:endParaRPr lang="sv-SE" sz="1800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lang="sv-SE" dirty="0">
                <a:solidFill>
                  <a:srgbClr val="6D6059"/>
                </a:solidFill>
              </a:rPr>
              <a:t>- </a:t>
            </a:r>
            <a:r>
              <a:rPr sz="1800" dirty="0">
                <a:solidFill>
                  <a:srgbClr val="6D6059"/>
                </a:solidFill>
              </a:rPr>
              <a:t>19 mars</a:t>
            </a:r>
            <a:r>
              <a:rPr lang="sv-SE" sz="1800" dirty="0">
                <a:solidFill>
                  <a:srgbClr val="6D6059"/>
                </a:solidFill>
              </a:rPr>
              <a:t> 13.00-14.30</a:t>
            </a:r>
            <a:endParaRPr sz="1800" dirty="0">
              <a:solidFill>
                <a:srgbClr val="6D6059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89345" y="2194560"/>
            <a:ext cx="2717673" cy="2103120"/>
          </a:xfrm>
          <a:prstGeom prst="roundRect">
            <a:avLst>
              <a:gd name="adj" fmla="val 6000"/>
            </a:avLst>
          </a:prstGeom>
          <a:solidFill>
            <a:srgbClr val="DDE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6D6059"/>
                </a:solidFill>
              </a:rPr>
              <a:t>April</a:t>
            </a:r>
          </a:p>
          <a:p>
            <a:pPr algn="l">
              <a:spcAft>
                <a:spcPts val="300"/>
              </a:spcAft>
            </a:pPr>
            <a:r>
              <a:rPr sz="1800" dirty="0">
                <a:solidFill>
                  <a:srgbClr val="6D6059"/>
                </a:solidFill>
              </a:rPr>
              <a:t>23 </a:t>
            </a:r>
            <a:r>
              <a:rPr sz="1800" dirty="0" err="1">
                <a:solidFill>
                  <a:srgbClr val="6D6059"/>
                </a:solidFill>
              </a:rPr>
              <a:t>april</a:t>
            </a:r>
            <a:r>
              <a:rPr lang="sv-SE" sz="1800" dirty="0">
                <a:solidFill>
                  <a:srgbClr val="6D6059"/>
                </a:solidFill>
              </a:rPr>
              <a:t> 13.00-14.30</a:t>
            </a:r>
            <a:endParaRPr sz="1800" dirty="0">
              <a:solidFill>
                <a:srgbClr val="6D6059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134475" y="2194560"/>
            <a:ext cx="2717673" cy="2103120"/>
          </a:xfrm>
          <a:prstGeom prst="roundRect">
            <a:avLst>
              <a:gd name="adj" fmla="val 6000"/>
            </a:avLst>
          </a:prstGeom>
          <a:solidFill>
            <a:srgbClr val="F1EF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bIns="91440" rtlCol="0" anchor="t"/>
          <a:lstStyle/>
          <a:p>
            <a:pPr algn="l">
              <a:spcAft>
                <a:spcPts val="400"/>
              </a:spcAft>
            </a:pPr>
            <a:r>
              <a:rPr sz="1400" b="1" dirty="0" err="1">
                <a:solidFill>
                  <a:srgbClr val="6D6059"/>
                </a:solidFill>
              </a:rPr>
              <a:t>Juni</a:t>
            </a:r>
            <a:endParaRPr sz="1400" b="1" dirty="0">
              <a:solidFill>
                <a:srgbClr val="6D6059"/>
              </a:solidFill>
            </a:endParaRPr>
          </a:p>
          <a:p>
            <a:pPr algn="l">
              <a:spcAft>
                <a:spcPts val="300"/>
              </a:spcAft>
            </a:pPr>
            <a:r>
              <a:rPr sz="1800" dirty="0">
                <a:solidFill>
                  <a:srgbClr val="6D6059"/>
                </a:solidFill>
              </a:rPr>
              <a:t>18 </a:t>
            </a:r>
            <a:r>
              <a:rPr sz="1800" dirty="0" err="1">
                <a:solidFill>
                  <a:srgbClr val="6D6059"/>
                </a:solidFill>
              </a:rPr>
              <a:t>juni</a:t>
            </a:r>
            <a:r>
              <a:rPr lang="sv-SE" sz="1800" dirty="0">
                <a:solidFill>
                  <a:srgbClr val="6D6059"/>
                </a:solidFill>
              </a:rPr>
              <a:t> 13.00-14.30</a:t>
            </a:r>
            <a:endParaRPr sz="1800" dirty="0">
              <a:solidFill>
                <a:srgbClr val="6D605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4541521"/>
            <a:ext cx="1051560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/>
            <a:r>
              <a:rPr sz="1400" b="0" i="1">
                <a:solidFill>
                  <a:srgbClr val="6D6059"/>
                </a:solidFill>
              </a:rPr>
              <a:t>Påsklov i Stockholm infaller vecka 13 och midsommar den 25 juni.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GG">
  <a:themeElements>
    <a:clrScheme name="Digg tema">
      <a:dk1>
        <a:srgbClr val="6D6059"/>
      </a:dk1>
      <a:lt1>
        <a:srgbClr val="FFFFFF"/>
      </a:lt1>
      <a:dk2>
        <a:srgbClr val="546850"/>
      </a:dk2>
      <a:lt2>
        <a:srgbClr val="F1EFEC"/>
      </a:lt2>
      <a:accent1>
        <a:srgbClr val="CD7A6E"/>
      </a:accent1>
      <a:accent2>
        <a:srgbClr val="546850"/>
      </a:accent2>
      <a:accent3>
        <a:srgbClr val="6D6059"/>
      </a:accent3>
      <a:accent4>
        <a:srgbClr val="CE8036"/>
      </a:accent4>
      <a:accent5>
        <a:srgbClr val="CD7A6E"/>
      </a:accent5>
      <a:accent6>
        <a:srgbClr val="546850"/>
      </a:accent6>
      <a:hlink>
        <a:srgbClr val="6D6059"/>
      </a:hlink>
      <a:folHlink>
        <a:srgbClr val="6D6059"/>
      </a:folHlink>
    </a:clrScheme>
    <a:fontScheme name="DIGG">
      <a:majorFont>
        <a:latin typeface="Ubuntu Light"/>
        <a:ea typeface=""/>
        <a:cs typeface=""/>
      </a:majorFont>
      <a:minorFont>
        <a:latin typeface="Crimson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gg_Grundmall_2025" id="{C928446B-1748-4C43-B8B3-C013944144C8}" vid="{47F80605-E1EE-4DA1-8CF5-05D3AB7CCE1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E09E1F4CB66447966D8568542F4E47" ma:contentTypeVersion="12" ma:contentTypeDescription="Create a new document." ma:contentTypeScope="" ma:versionID="b7ede4a3a1a2a23f9676c3b2db2e53a6">
  <xsd:schema xmlns:xsd="http://www.w3.org/2001/XMLSchema" xmlns:xs="http://www.w3.org/2001/XMLSchema" xmlns:p="http://schemas.microsoft.com/office/2006/metadata/properties" xmlns:ns2="3e870edd-2792-4c95-946f-d2c02023ad65" xmlns:ns3="f2c3aeba-38d7-4579-a228-9442a2c6d9b7" targetNamespace="http://schemas.microsoft.com/office/2006/metadata/properties" ma:root="true" ma:fieldsID="49fdc1c90da738eade3b4cd075e3fbcf" ns2:_="" ns3:_="">
    <xsd:import namespace="3e870edd-2792-4c95-946f-d2c02023ad65"/>
    <xsd:import namespace="f2c3aeba-38d7-4579-a228-9442a2c6d9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870edd-2792-4c95-946f-d2c02023ad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c3aeba-38d7-4579-a228-9442a2c6d9b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2c3aeba-38d7-4579-a228-9442a2c6d9b7">
      <UserInfo>
        <DisplayName>Anna Jonason</DisplayName>
        <AccountId>22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F0CCFE9-3F14-4356-8EFF-F05454522C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973DF0-0E6E-4294-8508-83AD8C5757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870edd-2792-4c95-946f-d2c02023ad65"/>
    <ds:schemaRef ds:uri="f2c3aeba-38d7-4579-a228-9442a2c6d9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12BBB23-C11D-4ACD-A501-6BA81C151094}">
  <ds:schemaRefs>
    <ds:schemaRef ds:uri="http://schemas.microsoft.com/office/2006/metadata/properties"/>
    <ds:schemaRef ds:uri="http://purl.org/dc/elements/1.1/"/>
    <ds:schemaRef ds:uri="http://purl.org/dc/terms/"/>
    <ds:schemaRef ds:uri="f2c3aeba-38d7-4579-a228-9442a2c6d9b7"/>
    <ds:schemaRef ds:uri="http://www.w3.org/XML/1998/namespace"/>
    <ds:schemaRef ds:uri="http://purl.org/dc/dcmitype/"/>
    <ds:schemaRef ds:uri="3e870edd-2792-4c95-946f-d2c02023ad65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Digg_Grundmall_2025</Template>
  <TotalTime>8968</TotalTime>
  <Words>1238</Words>
  <Application>Microsoft Office PowerPoint</Application>
  <PresentationFormat>Bredbild</PresentationFormat>
  <Paragraphs>184</Paragraphs>
  <Slides>20</Slides>
  <Notes>11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Crimson Text</vt:lpstr>
      <vt:lpstr>Ubuntu Light</vt:lpstr>
      <vt:lpstr>Ubuntu Medium</vt:lpstr>
      <vt:lpstr>Wingdings</vt:lpstr>
      <vt:lpstr>DIGG</vt:lpstr>
      <vt:lpstr>Ena - Sveriges digitala infrastruktur Samordnad identitet och behörighet </vt:lpstr>
      <vt:lpstr>Agenda</vt:lpstr>
      <vt:lpstr>Återblick</vt:lpstr>
      <vt:lpstr>Att ta vidare från förra mötet</vt:lpstr>
      <vt:lpstr>Workshop och synpunkter</vt:lpstr>
      <vt:lpstr>Status steg 1 och pilot</vt:lpstr>
      <vt:lpstr>Status steg 2</vt:lpstr>
      <vt:lpstr>Bereda målbild samt strategiska och taktiska vägval till taktiskt utskott</vt:lpstr>
      <vt:lpstr>Hur bereder vi inriktningsfrågor?</vt:lpstr>
      <vt:lpstr>Konsekvenser</vt:lpstr>
      <vt:lpstr>Frågor till er</vt:lpstr>
      <vt:lpstr>Uppdaterad taktisk färdplan</vt:lpstr>
      <vt:lpstr>Uppdaterad taktisk färdplan</vt:lpstr>
      <vt:lpstr>Utblick 2027–2028</vt:lpstr>
      <vt:lpstr>Dialog om drivkrafter för tillämpning (”drivers”)</vt:lpstr>
      <vt:lpstr>Drivkrafter för tillämpning</vt:lpstr>
      <vt:lpstr>Vilka drivkrafter ser ni?</vt:lpstr>
      <vt:lpstr>Om kommande Digitaliseringsmyndigheten</vt:lpstr>
      <vt:lpstr>Övrigt</vt:lpstr>
      <vt:lpstr>Mötestider 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Nyström Joakim</dc:creator>
  <cp:lastModifiedBy>Tjäder Johan</cp:lastModifiedBy>
  <cp:revision>132</cp:revision>
  <dcterms:created xsi:type="dcterms:W3CDTF">2025-10-14T06:12:12Z</dcterms:created>
  <dcterms:modified xsi:type="dcterms:W3CDTF">2026-10-09T11:57:58Z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0x01010035E09E1F4CB66447966D8568542F4E47</vt:lpwstr>
  </property>
</Properties>
</file>